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75" r:id="rId1"/>
  </p:sldMasterIdLst>
  <p:notesMasterIdLst>
    <p:notesMasterId r:id="rId27"/>
  </p:notesMasterIdLst>
  <p:handoutMasterIdLst>
    <p:handoutMasterId r:id="rId28"/>
  </p:handoutMasterIdLst>
  <p:sldIdLst>
    <p:sldId id="256" r:id="rId2"/>
    <p:sldId id="334" r:id="rId3"/>
    <p:sldId id="332" r:id="rId4"/>
    <p:sldId id="325" r:id="rId5"/>
    <p:sldId id="312" r:id="rId6"/>
    <p:sldId id="279" r:id="rId7"/>
    <p:sldId id="333" r:id="rId8"/>
    <p:sldId id="300" r:id="rId9"/>
    <p:sldId id="301" r:id="rId10"/>
    <p:sldId id="335" r:id="rId11"/>
    <p:sldId id="336" r:id="rId12"/>
    <p:sldId id="302" r:id="rId13"/>
    <p:sldId id="314" r:id="rId14"/>
    <p:sldId id="316" r:id="rId15"/>
    <p:sldId id="317" r:id="rId16"/>
    <p:sldId id="315" r:id="rId17"/>
    <p:sldId id="324" r:id="rId18"/>
    <p:sldId id="327" r:id="rId19"/>
    <p:sldId id="337" r:id="rId20"/>
    <p:sldId id="328" r:id="rId21"/>
    <p:sldId id="326" r:id="rId22"/>
    <p:sldId id="329" r:id="rId23"/>
    <p:sldId id="330" r:id="rId24"/>
    <p:sldId id="319" r:id="rId25"/>
    <p:sldId id="331" r:id="rId26"/>
  </p:sldIdLst>
  <p:sldSz cx="12188825"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5" pos="3839">
          <p15:clr>
            <a:srgbClr val="A4A3A4"/>
          </p15:clr>
        </p15:guide>
      </p15:sldGuideLst>
    </p:ext>
    <p:ext uri="{2D200454-40CA-4A62-9FC3-DE9A4176ACB9}">
      <p15:notesGuideLst xmlns:p15="http://schemas.microsoft.com/office/powerpoint/2012/main">
        <p15:guide id="1" orient="horz" pos="2928" userDrawn="1">
          <p15:clr>
            <a:srgbClr val="A4A3A4"/>
          </p15:clr>
        </p15:guide>
        <p15:guide id="2" pos="2209"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3B4B98B0-60AC-42C2-AFA5-B58CD77FA1E5}">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F2DE63D5-997A-4646-A377-4702673A728D}" styleName="Light Style 2 - Accent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91" autoAdjust="0"/>
    <p:restoredTop sz="95000" autoAdjust="0"/>
  </p:normalViewPr>
  <p:slideViewPr>
    <p:cSldViewPr>
      <p:cViewPr varScale="1">
        <p:scale>
          <a:sx n="77" d="100"/>
          <a:sy n="77" d="100"/>
        </p:scale>
        <p:origin x="462" y="90"/>
      </p:cViewPr>
      <p:guideLst>
        <p:guide orient="horz" pos="2160"/>
        <p:guide pos="3839"/>
      </p:guideLst>
    </p:cSldViewPr>
  </p:slideViewPr>
  <p:notesTextViewPr>
    <p:cViewPr>
      <p:scale>
        <a:sx n="1" d="1"/>
        <a:sy n="1" d="1"/>
      </p:scale>
      <p:origin x="0" y="0"/>
    </p:cViewPr>
  </p:notesTextViewPr>
  <p:notesViewPr>
    <p:cSldViewPr>
      <p:cViewPr varScale="1">
        <p:scale>
          <a:sx n="63" d="100"/>
          <a:sy n="63" d="100"/>
        </p:scale>
        <p:origin x="2838" y="108"/>
      </p:cViewPr>
      <p:guideLst>
        <p:guide orient="horz" pos="2928"/>
        <p:guide pos="2209"/>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37840" cy="464820"/>
          </a:xfrm>
          <a:prstGeom prst="rect">
            <a:avLst/>
          </a:prstGeom>
        </p:spPr>
        <p:txBody>
          <a:bodyPr vert="horz" lIns="93177" tIns="46589" rIns="93177" bIns="46589" rtlCol="0"/>
          <a:lstStyle>
            <a:lvl1pPr algn="l">
              <a:defRPr sz="1200"/>
            </a:lvl1pPr>
          </a:lstStyle>
          <a:p>
            <a:endParaRPr/>
          </a:p>
        </p:txBody>
      </p:sp>
      <p:sp>
        <p:nvSpPr>
          <p:cNvPr id="3" name="Date Placeholder 2"/>
          <p:cNvSpPr>
            <a:spLocks noGrp="1"/>
          </p:cNvSpPr>
          <p:nvPr>
            <p:ph type="dt" sz="quarter" idx="1"/>
          </p:nvPr>
        </p:nvSpPr>
        <p:spPr>
          <a:xfrm>
            <a:off x="3970939" y="0"/>
            <a:ext cx="3037840" cy="464820"/>
          </a:xfrm>
          <a:prstGeom prst="rect">
            <a:avLst/>
          </a:prstGeom>
        </p:spPr>
        <p:txBody>
          <a:bodyPr vert="horz" lIns="93177" tIns="46589" rIns="93177" bIns="46589" rtlCol="0"/>
          <a:lstStyle>
            <a:lvl1pPr algn="r">
              <a:defRPr sz="1200"/>
            </a:lvl1pPr>
          </a:lstStyle>
          <a:p>
            <a:fld id="{7C6ACB66-EAB9-4D45-9F9C-28EA120D791D}" type="datetimeFigureOut">
              <a:rPr lang="en-US"/>
              <a:t>1/22/2021</a:t>
            </a:fld>
            <a:endParaRPr/>
          </a:p>
        </p:txBody>
      </p:sp>
      <p:sp>
        <p:nvSpPr>
          <p:cNvPr id="4" name="Footer Placeholder 3"/>
          <p:cNvSpPr>
            <a:spLocks noGrp="1"/>
          </p:cNvSpPr>
          <p:nvPr>
            <p:ph type="ftr" sz="quarter" idx="2"/>
          </p:nvPr>
        </p:nvSpPr>
        <p:spPr>
          <a:xfrm>
            <a:off x="1" y="8829967"/>
            <a:ext cx="3037840" cy="464820"/>
          </a:xfrm>
          <a:prstGeom prst="rect">
            <a:avLst/>
          </a:prstGeom>
        </p:spPr>
        <p:txBody>
          <a:bodyPr vert="horz" lIns="93177" tIns="46589" rIns="93177" bIns="46589" rtlCol="0" anchor="b"/>
          <a:lstStyle>
            <a:lvl1pPr algn="l">
              <a:defRPr sz="1200"/>
            </a:lvl1pPr>
          </a:lstStyle>
          <a:p>
            <a:endParaRPr/>
          </a:p>
        </p:txBody>
      </p:sp>
      <p:sp>
        <p:nvSpPr>
          <p:cNvPr id="5" name="Slide Number Placeholder 4"/>
          <p:cNvSpPr>
            <a:spLocks noGrp="1"/>
          </p:cNvSpPr>
          <p:nvPr>
            <p:ph type="sldNum" sz="quarter" idx="3"/>
          </p:nvPr>
        </p:nvSpPr>
        <p:spPr>
          <a:xfrm>
            <a:off x="3970939" y="8829967"/>
            <a:ext cx="3037840" cy="464820"/>
          </a:xfrm>
          <a:prstGeom prst="rect">
            <a:avLst/>
          </a:prstGeom>
        </p:spPr>
        <p:txBody>
          <a:bodyPr vert="horz" lIns="93177" tIns="46589" rIns="93177" bIns="46589" rtlCol="0" anchor="b"/>
          <a:lstStyle>
            <a:lvl1pPr algn="r">
              <a:defRPr sz="1200"/>
            </a:lvl1pPr>
          </a:lstStyle>
          <a:p>
            <a:fld id="{92837A6B-DAA4-4C2D-AEAB-4E9E70095794}" type="slidenum">
              <a:rPr/>
              <a:t>‹#›</a:t>
            </a:fld>
            <a:endParaRPr/>
          </a:p>
        </p:txBody>
      </p:sp>
    </p:spTree>
    <p:extLst>
      <p:ext uri="{BB962C8B-B14F-4D97-AF65-F5344CB8AC3E}">
        <p14:creationId xmlns:p14="http://schemas.microsoft.com/office/powerpoint/2010/main" val="292154555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37840" cy="464820"/>
          </a:xfrm>
          <a:prstGeom prst="rect">
            <a:avLst/>
          </a:prstGeom>
        </p:spPr>
        <p:txBody>
          <a:bodyPr vert="horz" lIns="93177" tIns="46589" rIns="93177" bIns="46589" rtlCol="0"/>
          <a:lstStyle>
            <a:lvl1pPr algn="l">
              <a:defRPr sz="1200"/>
            </a:lvl1pPr>
          </a:lstStyle>
          <a:p>
            <a:endParaRPr/>
          </a:p>
        </p:txBody>
      </p:sp>
      <p:sp>
        <p:nvSpPr>
          <p:cNvPr id="3" name="Date Placeholder 2"/>
          <p:cNvSpPr>
            <a:spLocks noGrp="1"/>
          </p:cNvSpPr>
          <p:nvPr>
            <p:ph type="dt" idx="1"/>
          </p:nvPr>
        </p:nvSpPr>
        <p:spPr>
          <a:xfrm>
            <a:off x="3970939" y="0"/>
            <a:ext cx="3037840" cy="464820"/>
          </a:xfrm>
          <a:prstGeom prst="rect">
            <a:avLst/>
          </a:prstGeom>
        </p:spPr>
        <p:txBody>
          <a:bodyPr vert="horz" lIns="93177" tIns="46589" rIns="93177" bIns="46589" rtlCol="0"/>
          <a:lstStyle>
            <a:lvl1pPr algn="r">
              <a:defRPr sz="1200"/>
            </a:lvl1pPr>
          </a:lstStyle>
          <a:p>
            <a:fld id="{F879D970-AC71-40CF-8717-2E4EAB5207AF}" type="datetimeFigureOut">
              <a:rPr lang="en-US"/>
              <a:t>1/22/2021</a:t>
            </a:fld>
            <a:endParaRPr/>
          </a:p>
        </p:txBody>
      </p:sp>
      <p:sp>
        <p:nvSpPr>
          <p:cNvPr id="4" name="Slide Image Placeholder 3"/>
          <p:cNvSpPr>
            <a:spLocks noGrp="1" noRot="1" noChangeAspect="1"/>
          </p:cNvSpPr>
          <p:nvPr>
            <p:ph type="sldImg" idx="2"/>
          </p:nvPr>
        </p:nvSpPr>
        <p:spPr>
          <a:xfrm>
            <a:off x="407988" y="696913"/>
            <a:ext cx="6194425" cy="3486150"/>
          </a:xfrm>
          <a:prstGeom prst="rect">
            <a:avLst/>
          </a:prstGeom>
          <a:noFill/>
          <a:ln w="12700">
            <a:solidFill>
              <a:prstClr val="black"/>
            </a:solidFill>
          </a:ln>
        </p:spPr>
        <p:txBody>
          <a:bodyPr vert="horz" lIns="93177" tIns="46589" rIns="93177" bIns="46589" rtlCol="0" anchor="ctr"/>
          <a:lstStyle/>
          <a:p>
            <a:endParaRPr/>
          </a:p>
        </p:txBody>
      </p:sp>
      <p:sp>
        <p:nvSpPr>
          <p:cNvPr id="5" name="Notes Placeholder 4"/>
          <p:cNvSpPr>
            <a:spLocks noGrp="1"/>
          </p:cNvSpPr>
          <p:nvPr>
            <p:ph type="body" sz="quarter" idx="3"/>
          </p:nvPr>
        </p:nvSpPr>
        <p:spPr>
          <a:xfrm>
            <a:off x="701041" y="4415790"/>
            <a:ext cx="5608320" cy="4183380"/>
          </a:xfrm>
          <a:prstGeom prst="rect">
            <a:avLst/>
          </a:prstGeom>
        </p:spPr>
        <p:txBody>
          <a:bodyPr vert="horz" lIns="93177" tIns="46589" rIns="93177" bIns="46589" rtlCol="0"/>
          <a:lstStyle/>
          <a:p>
            <a:pPr lvl="0"/>
            <a:r>
              <a:rPr/>
              <a:t>Click to edit Master text styles</a:t>
            </a:r>
          </a:p>
          <a:p>
            <a:pPr lvl="1"/>
            <a:r>
              <a:rPr/>
              <a:t>Second level</a:t>
            </a:r>
          </a:p>
          <a:p>
            <a:pPr lvl="2"/>
            <a:r>
              <a:rPr/>
              <a:t>Third level</a:t>
            </a:r>
          </a:p>
          <a:p>
            <a:pPr lvl="3"/>
            <a:r>
              <a:rPr/>
              <a:t>Fourth level</a:t>
            </a:r>
          </a:p>
          <a:p>
            <a:pPr lvl="4"/>
            <a:r>
              <a:rPr/>
              <a:t>Fifth level</a:t>
            </a:r>
          </a:p>
        </p:txBody>
      </p:sp>
      <p:sp>
        <p:nvSpPr>
          <p:cNvPr id="6" name="Footer Placeholder 5"/>
          <p:cNvSpPr>
            <a:spLocks noGrp="1"/>
          </p:cNvSpPr>
          <p:nvPr>
            <p:ph type="ftr" sz="quarter" idx="4"/>
          </p:nvPr>
        </p:nvSpPr>
        <p:spPr>
          <a:xfrm>
            <a:off x="1" y="8829967"/>
            <a:ext cx="3037840" cy="464820"/>
          </a:xfrm>
          <a:prstGeom prst="rect">
            <a:avLst/>
          </a:prstGeom>
        </p:spPr>
        <p:txBody>
          <a:bodyPr vert="horz" lIns="93177" tIns="46589" rIns="93177" bIns="46589" rtlCol="0" anchor="b"/>
          <a:lstStyle>
            <a:lvl1pPr algn="l">
              <a:defRPr sz="1200"/>
            </a:lvl1pPr>
          </a:lstStyle>
          <a:p>
            <a:endParaRPr/>
          </a:p>
        </p:txBody>
      </p:sp>
      <p:sp>
        <p:nvSpPr>
          <p:cNvPr id="7" name="Slide Number Placeholder 6"/>
          <p:cNvSpPr>
            <a:spLocks noGrp="1"/>
          </p:cNvSpPr>
          <p:nvPr>
            <p:ph type="sldNum" sz="quarter" idx="5"/>
          </p:nvPr>
        </p:nvSpPr>
        <p:spPr>
          <a:xfrm>
            <a:off x="3970939" y="8829967"/>
            <a:ext cx="3037840" cy="464820"/>
          </a:xfrm>
          <a:prstGeom prst="rect">
            <a:avLst/>
          </a:prstGeom>
        </p:spPr>
        <p:txBody>
          <a:bodyPr vert="horz" lIns="93177" tIns="46589" rIns="93177" bIns="46589" rtlCol="0" anchor="b"/>
          <a:lstStyle>
            <a:lvl1pPr algn="r">
              <a:defRPr sz="1200"/>
            </a:lvl1pPr>
          </a:lstStyle>
          <a:p>
            <a:fld id="{03266150-FA26-45B5-BF0B-186B42A09DC9}" type="slidenum">
              <a:rPr/>
              <a:t>‹#›</a:t>
            </a:fld>
            <a:endParaRPr/>
          </a:p>
        </p:txBody>
      </p:sp>
    </p:spTree>
    <p:extLst>
      <p:ext uri="{BB962C8B-B14F-4D97-AF65-F5344CB8AC3E}">
        <p14:creationId xmlns:p14="http://schemas.microsoft.com/office/powerpoint/2010/main" val="14594674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2"/>
        </a:solidFill>
        <a:latin typeface="+mn-lt"/>
        <a:ea typeface="+mn-ea"/>
        <a:cs typeface="+mn-cs"/>
      </a:defRPr>
    </a:lvl1pPr>
    <a:lvl2pPr marL="457200" algn="l" defTabSz="914400" rtl="0" eaLnBrk="1" latinLnBrk="0" hangingPunct="1">
      <a:defRPr sz="1200" kern="1200">
        <a:solidFill>
          <a:schemeClr val="tx2"/>
        </a:solidFill>
        <a:latin typeface="+mn-lt"/>
        <a:ea typeface="+mn-ea"/>
        <a:cs typeface="+mn-cs"/>
      </a:defRPr>
    </a:lvl2pPr>
    <a:lvl3pPr marL="914400" algn="l" defTabSz="914400" rtl="0" eaLnBrk="1" latinLnBrk="0" hangingPunct="1">
      <a:defRPr sz="1200" kern="1200">
        <a:solidFill>
          <a:schemeClr val="tx2"/>
        </a:solidFill>
        <a:latin typeface="+mn-lt"/>
        <a:ea typeface="+mn-ea"/>
        <a:cs typeface="+mn-cs"/>
      </a:defRPr>
    </a:lvl3pPr>
    <a:lvl4pPr marL="1371600" algn="l" defTabSz="914400" rtl="0" eaLnBrk="1" latinLnBrk="0" hangingPunct="1">
      <a:defRPr sz="1200" kern="1200">
        <a:solidFill>
          <a:schemeClr val="tx2"/>
        </a:solidFill>
        <a:latin typeface="+mn-lt"/>
        <a:ea typeface="+mn-ea"/>
        <a:cs typeface="+mn-cs"/>
      </a:defRPr>
    </a:lvl4pPr>
    <a:lvl5pPr marL="1828800" algn="l" defTabSz="914400" rtl="0" eaLnBrk="1" latinLnBrk="0" hangingPunct="1">
      <a:defRPr sz="1200" kern="1200">
        <a:solidFill>
          <a:schemeClr val="tx2"/>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3266150-FA26-45B5-BF0B-186B42A09DC9}" type="slidenum">
              <a:rPr lang="en-US" smtClean="0"/>
              <a:t>1</a:t>
            </a:fld>
            <a:endParaRPr lang="en-US"/>
          </a:p>
        </p:txBody>
      </p:sp>
    </p:spTree>
    <p:extLst>
      <p:ext uri="{BB962C8B-B14F-4D97-AF65-F5344CB8AC3E}">
        <p14:creationId xmlns:p14="http://schemas.microsoft.com/office/powerpoint/2010/main" val="278636785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3266150-FA26-45B5-BF0B-186B42A09DC9}" type="slidenum">
              <a:rPr lang="en-US" smtClean="0"/>
              <a:t>25</a:t>
            </a:fld>
            <a:endParaRPr lang="en-US"/>
          </a:p>
        </p:txBody>
      </p:sp>
    </p:spTree>
    <p:extLst>
      <p:ext uri="{BB962C8B-B14F-4D97-AF65-F5344CB8AC3E}">
        <p14:creationId xmlns:p14="http://schemas.microsoft.com/office/powerpoint/2010/main" val="12749981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3603" y="1122363"/>
            <a:ext cx="9141619" cy="2387600"/>
          </a:xfrm>
        </p:spPr>
        <p:txBody>
          <a:bodyPr anchor="b"/>
          <a:lstStyle>
            <a:lvl1pPr algn="ctr">
              <a:defRPr sz="5998"/>
            </a:lvl1pPr>
          </a:lstStyle>
          <a:p>
            <a:r>
              <a:rPr lang="en-US" smtClean="0"/>
              <a:t>Click to edit Master title style</a:t>
            </a:r>
            <a:endParaRPr lang="en-US"/>
          </a:p>
        </p:txBody>
      </p:sp>
      <p:sp>
        <p:nvSpPr>
          <p:cNvPr id="3" name="Subtitle 2"/>
          <p:cNvSpPr>
            <a:spLocks noGrp="1"/>
          </p:cNvSpPr>
          <p:nvPr>
            <p:ph type="subTitle" idx="1"/>
          </p:nvPr>
        </p:nvSpPr>
        <p:spPr>
          <a:xfrm>
            <a:off x="1523603" y="3602038"/>
            <a:ext cx="9141619" cy="1655762"/>
          </a:xfrm>
        </p:spPr>
        <p:txBody>
          <a:bodyPr/>
          <a:lstStyle>
            <a:lvl1pPr marL="0" indent="0" algn="ctr">
              <a:buNone/>
              <a:defRPr sz="2399"/>
            </a:lvl1pPr>
            <a:lvl2pPr marL="457063" indent="0" algn="ctr">
              <a:buNone/>
              <a:defRPr sz="1999"/>
            </a:lvl2pPr>
            <a:lvl3pPr marL="914126" indent="0" algn="ctr">
              <a:buNone/>
              <a:defRPr sz="1799"/>
            </a:lvl3pPr>
            <a:lvl4pPr marL="1371189" indent="0" algn="ctr">
              <a:buNone/>
              <a:defRPr sz="1600"/>
            </a:lvl4pPr>
            <a:lvl5pPr marL="1828251" indent="0" algn="ctr">
              <a:buNone/>
              <a:defRPr sz="1600"/>
            </a:lvl5pPr>
            <a:lvl6pPr marL="2285314" indent="0" algn="ctr">
              <a:buNone/>
              <a:defRPr sz="1600"/>
            </a:lvl6pPr>
            <a:lvl7pPr marL="2742377" indent="0" algn="ctr">
              <a:buNone/>
              <a:defRPr sz="1600"/>
            </a:lvl7pPr>
            <a:lvl8pPr marL="3199440" indent="0" algn="ctr">
              <a:buNone/>
              <a:defRPr sz="1600"/>
            </a:lvl8pPr>
            <a:lvl9pPr marL="3656503"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A10C283-3D7D-494F-81BC-64BFB2D7E39F}" type="datetime1">
              <a:rPr lang="en-US" smtClean="0"/>
              <a:t>1/22/2021</a:t>
            </a:fld>
            <a:endParaRPr lang="en-US"/>
          </a:p>
        </p:txBody>
      </p:sp>
      <p:sp>
        <p:nvSpPr>
          <p:cNvPr id="5" name="Footer Placeholder 4"/>
          <p:cNvSpPr>
            <a:spLocks noGrp="1"/>
          </p:cNvSpPr>
          <p:nvPr>
            <p:ph type="ftr" sz="quarter" idx="11"/>
          </p:nvPr>
        </p:nvSpPr>
        <p:spPr/>
        <p:txBody>
          <a:bodyPr/>
          <a:lstStyle/>
          <a:p>
            <a:r>
              <a:rPr lang="en-US" smtClean="0"/>
              <a:t>Add a footer</a:t>
            </a:r>
            <a:endParaRPr lang="en-US" dirty="0"/>
          </a:p>
        </p:txBody>
      </p:sp>
      <p:sp>
        <p:nvSpPr>
          <p:cNvPr id="6" name="Slide Number Placeholder 5"/>
          <p:cNvSpPr>
            <a:spLocks noGrp="1"/>
          </p:cNvSpPr>
          <p:nvPr>
            <p:ph type="sldNum" sz="quarter" idx="12"/>
          </p:nvPr>
        </p:nvSpPr>
        <p:spPr/>
        <p:txBody>
          <a:bodyPr/>
          <a:lstStyle/>
          <a:p>
            <a:fld id="{693B167E-EA96-4147-81DE-549160052C22}" type="slidenum">
              <a:rPr lang="en-US" smtClean="0"/>
              <a:t>‹#›</a:t>
            </a:fld>
            <a:endParaRPr lang="en-US"/>
          </a:p>
        </p:txBody>
      </p:sp>
    </p:spTree>
    <p:extLst>
      <p:ext uri="{BB962C8B-B14F-4D97-AF65-F5344CB8AC3E}">
        <p14:creationId xmlns:p14="http://schemas.microsoft.com/office/powerpoint/2010/main" val="13216733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extLst>
    <p:ext uri="{DCECCB84-F9BA-43D5-87BE-67443E8EF086}">
      <p15:sldGuideLst xmlns:p15="http://schemas.microsoft.com/office/powerpoint/2012/main">
        <p15:guide id="1" orient="horz" pos="2160" userDrawn="1">
          <p15:clr>
            <a:srgbClr val="FBAE40"/>
          </p15:clr>
        </p15:guide>
        <p15:guide id="2" pos="3839"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902E5E2-F67E-49D5-A3F3-69751CB04548}" type="datetime1">
              <a:rPr lang="en-US" smtClean="0"/>
              <a:t>1/22/2021</a:t>
            </a:fld>
            <a:endParaRPr lang="en-US"/>
          </a:p>
        </p:txBody>
      </p:sp>
      <p:sp>
        <p:nvSpPr>
          <p:cNvPr id="5" name="Footer Placeholder 4"/>
          <p:cNvSpPr>
            <a:spLocks noGrp="1"/>
          </p:cNvSpPr>
          <p:nvPr>
            <p:ph type="ftr" sz="quarter" idx="11"/>
          </p:nvPr>
        </p:nvSpPr>
        <p:spPr/>
        <p:txBody>
          <a:bodyPr/>
          <a:lstStyle/>
          <a:p>
            <a:r>
              <a:rPr lang="en-US" smtClean="0"/>
              <a:t>Add a footer</a:t>
            </a:r>
            <a:endParaRPr lang="en-US" dirty="0"/>
          </a:p>
        </p:txBody>
      </p:sp>
      <p:sp>
        <p:nvSpPr>
          <p:cNvPr id="6" name="Slide Number Placeholder 5"/>
          <p:cNvSpPr>
            <a:spLocks noGrp="1"/>
          </p:cNvSpPr>
          <p:nvPr>
            <p:ph type="sldNum" sz="quarter" idx="12"/>
          </p:nvPr>
        </p:nvSpPr>
        <p:spPr/>
        <p:txBody>
          <a:bodyPr/>
          <a:lstStyle/>
          <a:p>
            <a:fld id="{693B167E-EA96-4147-81DE-549160052C22}" type="slidenum">
              <a:rPr lang="en-US" smtClean="0"/>
              <a:t>‹#›</a:t>
            </a:fld>
            <a:endParaRPr lang="en-US"/>
          </a:p>
        </p:txBody>
      </p:sp>
    </p:spTree>
    <p:extLst>
      <p:ext uri="{BB962C8B-B14F-4D97-AF65-F5344CB8AC3E}">
        <p14:creationId xmlns:p14="http://schemas.microsoft.com/office/powerpoint/2010/main" val="8680469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2628" y="365125"/>
            <a:ext cx="2628215"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7982" y="365125"/>
            <a:ext cx="7732286"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7387C9E-299F-4165-8B83-CEBD4CD7A6A5}" type="datetime1">
              <a:rPr lang="en-US" smtClean="0"/>
              <a:t>1/22/2021</a:t>
            </a:fld>
            <a:endParaRPr lang="en-US"/>
          </a:p>
        </p:txBody>
      </p:sp>
      <p:sp>
        <p:nvSpPr>
          <p:cNvPr id="5" name="Footer Placeholder 4"/>
          <p:cNvSpPr>
            <a:spLocks noGrp="1"/>
          </p:cNvSpPr>
          <p:nvPr>
            <p:ph type="ftr" sz="quarter" idx="11"/>
          </p:nvPr>
        </p:nvSpPr>
        <p:spPr/>
        <p:txBody>
          <a:bodyPr/>
          <a:lstStyle/>
          <a:p>
            <a:r>
              <a:rPr lang="en-US" smtClean="0"/>
              <a:t>Add a footer</a:t>
            </a:r>
            <a:endParaRPr lang="en-US" dirty="0"/>
          </a:p>
        </p:txBody>
      </p:sp>
      <p:sp>
        <p:nvSpPr>
          <p:cNvPr id="6" name="Slide Number Placeholder 5"/>
          <p:cNvSpPr>
            <a:spLocks noGrp="1"/>
          </p:cNvSpPr>
          <p:nvPr>
            <p:ph type="sldNum" sz="quarter" idx="12"/>
          </p:nvPr>
        </p:nvSpPr>
        <p:spPr/>
        <p:txBody>
          <a:bodyPr/>
          <a:lstStyle/>
          <a:p>
            <a:fld id="{693B167E-EA96-4147-81DE-549160052C22}" type="slidenum">
              <a:rPr lang="en-US" smtClean="0"/>
              <a:t>‹#›</a:t>
            </a:fld>
            <a:endParaRPr lang="en-US"/>
          </a:p>
        </p:txBody>
      </p:sp>
    </p:spTree>
    <p:extLst>
      <p:ext uri="{BB962C8B-B14F-4D97-AF65-F5344CB8AC3E}">
        <p14:creationId xmlns:p14="http://schemas.microsoft.com/office/powerpoint/2010/main" val="13596162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FF7C283-3C6C-4B06-9851-17CD9A79C793}" type="datetime1">
              <a:rPr lang="en-US" smtClean="0"/>
              <a:t>1/22/2021</a:t>
            </a:fld>
            <a:endParaRPr lang="en-US"/>
          </a:p>
        </p:txBody>
      </p:sp>
      <p:sp>
        <p:nvSpPr>
          <p:cNvPr id="5" name="Footer Placeholder 4"/>
          <p:cNvSpPr>
            <a:spLocks noGrp="1"/>
          </p:cNvSpPr>
          <p:nvPr>
            <p:ph type="ftr" sz="quarter" idx="11"/>
          </p:nvPr>
        </p:nvSpPr>
        <p:spPr/>
        <p:txBody>
          <a:bodyPr/>
          <a:lstStyle/>
          <a:p>
            <a:r>
              <a:rPr lang="en-US" smtClean="0"/>
              <a:t>Add a footer</a:t>
            </a:r>
            <a:endParaRPr lang="en-US" dirty="0"/>
          </a:p>
        </p:txBody>
      </p:sp>
      <p:sp>
        <p:nvSpPr>
          <p:cNvPr id="6" name="Slide Number Placeholder 5"/>
          <p:cNvSpPr>
            <a:spLocks noGrp="1"/>
          </p:cNvSpPr>
          <p:nvPr>
            <p:ph type="sldNum" sz="quarter" idx="12"/>
          </p:nvPr>
        </p:nvSpPr>
        <p:spPr/>
        <p:txBody>
          <a:bodyPr/>
          <a:lstStyle/>
          <a:p>
            <a:fld id="{693B167E-EA96-4147-81DE-549160052C22}" type="slidenum">
              <a:rPr lang="en-US" smtClean="0"/>
              <a:t>‹#›</a:t>
            </a:fld>
            <a:endParaRPr lang="en-US"/>
          </a:p>
        </p:txBody>
      </p:sp>
    </p:spTree>
    <p:extLst>
      <p:ext uri="{BB962C8B-B14F-4D97-AF65-F5344CB8AC3E}">
        <p14:creationId xmlns:p14="http://schemas.microsoft.com/office/powerpoint/2010/main" val="11296476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633" y="1709739"/>
            <a:ext cx="10512862" cy="2852737"/>
          </a:xfrm>
        </p:spPr>
        <p:txBody>
          <a:bodyPr anchor="b"/>
          <a:lstStyle>
            <a:lvl1pPr>
              <a:defRPr sz="5998"/>
            </a:lvl1pPr>
          </a:lstStyle>
          <a:p>
            <a:r>
              <a:rPr lang="en-US" smtClean="0"/>
              <a:t>Click to edit Master title style</a:t>
            </a:r>
            <a:endParaRPr lang="en-US"/>
          </a:p>
        </p:txBody>
      </p:sp>
      <p:sp>
        <p:nvSpPr>
          <p:cNvPr id="3" name="Text Placeholder 2"/>
          <p:cNvSpPr>
            <a:spLocks noGrp="1"/>
          </p:cNvSpPr>
          <p:nvPr>
            <p:ph type="body" idx="1"/>
          </p:nvPr>
        </p:nvSpPr>
        <p:spPr>
          <a:xfrm>
            <a:off x="831633" y="4589464"/>
            <a:ext cx="10512862" cy="1500187"/>
          </a:xfrm>
        </p:spPr>
        <p:txBody>
          <a:bodyPr/>
          <a:lstStyle>
            <a:lvl1pPr marL="0" indent="0">
              <a:buNone/>
              <a:defRPr sz="2399">
                <a:solidFill>
                  <a:schemeClr val="tx1">
                    <a:tint val="75000"/>
                  </a:schemeClr>
                </a:solidFill>
              </a:defRPr>
            </a:lvl1pPr>
            <a:lvl2pPr marL="457063" indent="0">
              <a:buNone/>
              <a:defRPr sz="1999">
                <a:solidFill>
                  <a:schemeClr val="tx1">
                    <a:tint val="75000"/>
                  </a:schemeClr>
                </a:solidFill>
              </a:defRPr>
            </a:lvl2pPr>
            <a:lvl3pPr marL="914126" indent="0">
              <a:buNone/>
              <a:defRPr sz="1799">
                <a:solidFill>
                  <a:schemeClr val="tx1">
                    <a:tint val="75000"/>
                  </a:schemeClr>
                </a:solidFill>
              </a:defRPr>
            </a:lvl3pPr>
            <a:lvl4pPr marL="1371189" indent="0">
              <a:buNone/>
              <a:defRPr sz="1600">
                <a:solidFill>
                  <a:schemeClr val="tx1">
                    <a:tint val="75000"/>
                  </a:schemeClr>
                </a:solidFill>
              </a:defRPr>
            </a:lvl4pPr>
            <a:lvl5pPr marL="1828251" indent="0">
              <a:buNone/>
              <a:defRPr sz="1600">
                <a:solidFill>
                  <a:schemeClr val="tx1">
                    <a:tint val="75000"/>
                  </a:schemeClr>
                </a:solidFill>
              </a:defRPr>
            </a:lvl5pPr>
            <a:lvl6pPr marL="2285314" indent="0">
              <a:buNone/>
              <a:defRPr sz="1600">
                <a:solidFill>
                  <a:schemeClr val="tx1">
                    <a:tint val="75000"/>
                  </a:schemeClr>
                </a:solidFill>
              </a:defRPr>
            </a:lvl6pPr>
            <a:lvl7pPr marL="2742377" indent="0">
              <a:buNone/>
              <a:defRPr sz="1600">
                <a:solidFill>
                  <a:schemeClr val="tx1">
                    <a:tint val="75000"/>
                  </a:schemeClr>
                </a:solidFill>
              </a:defRPr>
            </a:lvl7pPr>
            <a:lvl8pPr marL="3199440" indent="0">
              <a:buNone/>
              <a:defRPr sz="1600">
                <a:solidFill>
                  <a:schemeClr val="tx1">
                    <a:tint val="75000"/>
                  </a:schemeClr>
                </a:solidFill>
              </a:defRPr>
            </a:lvl8pPr>
            <a:lvl9pPr marL="3656503"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37E4672-318C-40B0-A297-EF0AD2B5D59D}" type="datetime1">
              <a:rPr lang="en-US" smtClean="0"/>
              <a:t>1/22/2021</a:t>
            </a:fld>
            <a:endParaRPr lang="en-US"/>
          </a:p>
        </p:txBody>
      </p:sp>
      <p:sp>
        <p:nvSpPr>
          <p:cNvPr id="5" name="Footer Placeholder 4"/>
          <p:cNvSpPr>
            <a:spLocks noGrp="1"/>
          </p:cNvSpPr>
          <p:nvPr>
            <p:ph type="ftr" sz="quarter" idx="11"/>
          </p:nvPr>
        </p:nvSpPr>
        <p:spPr/>
        <p:txBody>
          <a:bodyPr/>
          <a:lstStyle/>
          <a:p>
            <a:r>
              <a:rPr lang="en-US" smtClean="0"/>
              <a:t>Add a footer</a:t>
            </a:r>
            <a:endParaRPr lang="en-US" dirty="0"/>
          </a:p>
        </p:txBody>
      </p:sp>
      <p:sp>
        <p:nvSpPr>
          <p:cNvPr id="6" name="Slide Number Placeholder 5"/>
          <p:cNvSpPr>
            <a:spLocks noGrp="1"/>
          </p:cNvSpPr>
          <p:nvPr>
            <p:ph type="sldNum" sz="quarter" idx="12"/>
          </p:nvPr>
        </p:nvSpPr>
        <p:spPr/>
        <p:txBody>
          <a:bodyPr/>
          <a:lstStyle/>
          <a:p>
            <a:fld id="{693B167E-EA96-4147-81DE-549160052C22}" type="slidenum">
              <a:rPr lang="en-US" smtClean="0"/>
              <a:t>‹#›</a:t>
            </a:fld>
            <a:endParaRPr lang="en-US"/>
          </a:p>
        </p:txBody>
      </p:sp>
    </p:spTree>
    <p:extLst>
      <p:ext uri="{BB962C8B-B14F-4D97-AF65-F5344CB8AC3E}">
        <p14:creationId xmlns:p14="http://schemas.microsoft.com/office/powerpoint/2010/main" val="20056554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7982" y="1825625"/>
            <a:ext cx="5180251"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0592" y="1825625"/>
            <a:ext cx="5180251"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622B0CF-7751-4B7F-BF33-AFCB1ED916B4}" type="datetime1">
              <a:rPr lang="en-US" smtClean="0"/>
              <a:t>1/22/2021</a:t>
            </a:fld>
            <a:endParaRPr lang="en-US"/>
          </a:p>
        </p:txBody>
      </p:sp>
      <p:sp>
        <p:nvSpPr>
          <p:cNvPr id="6" name="Footer Placeholder 5"/>
          <p:cNvSpPr>
            <a:spLocks noGrp="1"/>
          </p:cNvSpPr>
          <p:nvPr>
            <p:ph type="ftr" sz="quarter" idx="11"/>
          </p:nvPr>
        </p:nvSpPr>
        <p:spPr/>
        <p:txBody>
          <a:bodyPr/>
          <a:lstStyle/>
          <a:p>
            <a:r>
              <a:rPr lang="en-US" smtClean="0"/>
              <a:t>Add a footer</a:t>
            </a:r>
            <a:endParaRPr lang="en-US" dirty="0"/>
          </a:p>
        </p:txBody>
      </p:sp>
      <p:sp>
        <p:nvSpPr>
          <p:cNvPr id="7" name="Slide Number Placeholder 6"/>
          <p:cNvSpPr>
            <a:spLocks noGrp="1"/>
          </p:cNvSpPr>
          <p:nvPr>
            <p:ph type="sldNum" sz="quarter" idx="12"/>
          </p:nvPr>
        </p:nvSpPr>
        <p:spPr/>
        <p:txBody>
          <a:bodyPr/>
          <a:lstStyle/>
          <a:p>
            <a:fld id="{693B167E-EA96-4147-81DE-549160052C22}" type="slidenum">
              <a:rPr lang="en-US" smtClean="0"/>
              <a:t>‹#›</a:t>
            </a:fld>
            <a:endParaRPr lang="en-US"/>
          </a:p>
        </p:txBody>
      </p:sp>
    </p:spTree>
    <p:extLst>
      <p:ext uri="{BB962C8B-B14F-4D97-AF65-F5344CB8AC3E}">
        <p14:creationId xmlns:p14="http://schemas.microsoft.com/office/powerpoint/2010/main" val="15231071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569" y="365126"/>
            <a:ext cx="10512862"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570" y="1681163"/>
            <a:ext cx="5156444" cy="823912"/>
          </a:xfrm>
        </p:spPr>
        <p:txBody>
          <a:bodyPr anchor="b"/>
          <a:lstStyle>
            <a:lvl1pPr marL="0" indent="0">
              <a:buNone/>
              <a:defRPr sz="2399" b="1"/>
            </a:lvl1pPr>
            <a:lvl2pPr marL="457063" indent="0">
              <a:buNone/>
              <a:defRPr sz="1999" b="1"/>
            </a:lvl2pPr>
            <a:lvl3pPr marL="914126" indent="0">
              <a:buNone/>
              <a:defRPr sz="1799" b="1"/>
            </a:lvl3pPr>
            <a:lvl4pPr marL="1371189" indent="0">
              <a:buNone/>
              <a:defRPr sz="1600" b="1"/>
            </a:lvl4pPr>
            <a:lvl5pPr marL="1828251" indent="0">
              <a:buNone/>
              <a:defRPr sz="1600" b="1"/>
            </a:lvl5pPr>
            <a:lvl6pPr marL="2285314" indent="0">
              <a:buNone/>
              <a:defRPr sz="1600" b="1"/>
            </a:lvl6pPr>
            <a:lvl7pPr marL="2742377" indent="0">
              <a:buNone/>
              <a:defRPr sz="1600" b="1"/>
            </a:lvl7pPr>
            <a:lvl8pPr marL="3199440" indent="0">
              <a:buNone/>
              <a:defRPr sz="1600" b="1"/>
            </a:lvl8pPr>
            <a:lvl9pPr marL="3656503"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570" y="2505075"/>
            <a:ext cx="5156444"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0593" y="1681163"/>
            <a:ext cx="5181838" cy="823912"/>
          </a:xfrm>
        </p:spPr>
        <p:txBody>
          <a:bodyPr anchor="b"/>
          <a:lstStyle>
            <a:lvl1pPr marL="0" indent="0">
              <a:buNone/>
              <a:defRPr sz="2399" b="1"/>
            </a:lvl1pPr>
            <a:lvl2pPr marL="457063" indent="0">
              <a:buNone/>
              <a:defRPr sz="1999" b="1"/>
            </a:lvl2pPr>
            <a:lvl3pPr marL="914126" indent="0">
              <a:buNone/>
              <a:defRPr sz="1799" b="1"/>
            </a:lvl3pPr>
            <a:lvl4pPr marL="1371189" indent="0">
              <a:buNone/>
              <a:defRPr sz="1600" b="1"/>
            </a:lvl4pPr>
            <a:lvl5pPr marL="1828251" indent="0">
              <a:buNone/>
              <a:defRPr sz="1600" b="1"/>
            </a:lvl5pPr>
            <a:lvl6pPr marL="2285314" indent="0">
              <a:buNone/>
              <a:defRPr sz="1600" b="1"/>
            </a:lvl6pPr>
            <a:lvl7pPr marL="2742377" indent="0">
              <a:buNone/>
              <a:defRPr sz="1600" b="1"/>
            </a:lvl7pPr>
            <a:lvl8pPr marL="3199440" indent="0">
              <a:buNone/>
              <a:defRPr sz="1600" b="1"/>
            </a:lvl8pPr>
            <a:lvl9pPr marL="3656503"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0593" y="2505075"/>
            <a:ext cx="518183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32D8B19-BA8A-4A03-8434-72EC7BAF8F2C}" type="datetime1">
              <a:rPr lang="en-US" smtClean="0"/>
              <a:t>1/22/2021</a:t>
            </a:fld>
            <a:endParaRPr lang="en-US"/>
          </a:p>
        </p:txBody>
      </p:sp>
      <p:sp>
        <p:nvSpPr>
          <p:cNvPr id="8" name="Footer Placeholder 7"/>
          <p:cNvSpPr>
            <a:spLocks noGrp="1"/>
          </p:cNvSpPr>
          <p:nvPr>
            <p:ph type="ftr" sz="quarter" idx="11"/>
          </p:nvPr>
        </p:nvSpPr>
        <p:spPr/>
        <p:txBody>
          <a:bodyPr/>
          <a:lstStyle/>
          <a:p>
            <a:r>
              <a:rPr lang="en-US" smtClean="0"/>
              <a:t>Add a footer</a:t>
            </a:r>
            <a:endParaRPr lang="en-US" dirty="0"/>
          </a:p>
        </p:txBody>
      </p:sp>
      <p:sp>
        <p:nvSpPr>
          <p:cNvPr id="9" name="Slide Number Placeholder 8"/>
          <p:cNvSpPr>
            <a:spLocks noGrp="1"/>
          </p:cNvSpPr>
          <p:nvPr>
            <p:ph type="sldNum" sz="quarter" idx="12"/>
          </p:nvPr>
        </p:nvSpPr>
        <p:spPr/>
        <p:txBody>
          <a:bodyPr/>
          <a:lstStyle/>
          <a:p>
            <a:fld id="{693B167E-EA96-4147-81DE-549160052C22}" type="slidenum">
              <a:rPr lang="en-US" smtClean="0"/>
              <a:t>‹#›</a:t>
            </a:fld>
            <a:endParaRPr lang="en-US"/>
          </a:p>
        </p:txBody>
      </p:sp>
    </p:spTree>
    <p:extLst>
      <p:ext uri="{BB962C8B-B14F-4D97-AF65-F5344CB8AC3E}">
        <p14:creationId xmlns:p14="http://schemas.microsoft.com/office/powerpoint/2010/main" val="2357297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70C9FCB-4286-4A02-9E2D-DC43166D33A9}" type="datetime1">
              <a:rPr lang="en-US" smtClean="0"/>
              <a:t>1/22/2021</a:t>
            </a:fld>
            <a:endParaRPr lang="en-US"/>
          </a:p>
        </p:txBody>
      </p:sp>
      <p:sp>
        <p:nvSpPr>
          <p:cNvPr id="4" name="Footer Placeholder 3"/>
          <p:cNvSpPr>
            <a:spLocks noGrp="1"/>
          </p:cNvSpPr>
          <p:nvPr>
            <p:ph type="ftr" sz="quarter" idx="11"/>
          </p:nvPr>
        </p:nvSpPr>
        <p:spPr/>
        <p:txBody>
          <a:bodyPr/>
          <a:lstStyle/>
          <a:p>
            <a:r>
              <a:rPr lang="en-US" smtClean="0"/>
              <a:t>Add a footer</a:t>
            </a:r>
            <a:endParaRPr lang="en-US" dirty="0"/>
          </a:p>
        </p:txBody>
      </p:sp>
      <p:sp>
        <p:nvSpPr>
          <p:cNvPr id="5" name="Slide Number Placeholder 4"/>
          <p:cNvSpPr>
            <a:spLocks noGrp="1"/>
          </p:cNvSpPr>
          <p:nvPr>
            <p:ph type="sldNum" sz="quarter" idx="12"/>
          </p:nvPr>
        </p:nvSpPr>
        <p:spPr/>
        <p:txBody>
          <a:bodyPr/>
          <a:lstStyle/>
          <a:p>
            <a:fld id="{693B167E-EA96-4147-81DE-549160052C22}" type="slidenum">
              <a:rPr lang="en-US" smtClean="0"/>
              <a:t>‹#›</a:t>
            </a:fld>
            <a:endParaRPr lang="en-US"/>
          </a:p>
        </p:txBody>
      </p:sp>
    </p:spTree>
    <p:extLst>
      <p:ext uri="{BB962C8B-B14F-4D97-AF65-F5344CB8AC3E}">
        <p14:creationId xmlns:p14="http://schemas.microsoft.com/office/powerpoint/2010/main" val="40797931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3310756-F742-413D-8315-3775E68F61FE}" type="datetime1">
              <a:rPr lang="en-US" smtClean="0"/>
              <a:t>1/22/2021</a:t>
            </a:fld>
            <a:endParaRPr lang="en-US"/>
          </a:p>
        </p:txBody>
      </p:sp>
      <p:sp>
        <p:nvSpPr>
          <p:cNvPr id="3" name="Footer Placeholder 2"/>
          <p:cNvSpPr>
            <a:spLocks noGrp="1"/>
          </p:cNvSpPr>
          <p:nvPr>
            <p:ph type="ftr" sz="quarter" idx="11"/>
          </p:nvPr>
        </p:nvSpPr>
        <p:spPr/>
        <p:txBody>
          <a:bodyPr/>
          <a:lstStyle/>
          <a:p>
            <a:r>
              <a:rPr lang="en-US" smtClean="0"/>
              <a:t>Add a footer</a:t>
            </a:r>
            <a:endParaRPr lang="en-US" dirty="0"/>
          </a:p>
        </p:txBody>
      </p:sp>
      <p:sp>
        <p:nvSpPr>
          <p:cNvPr id="4" name="Slide Number Placeholder 3"/>
          <p:cNvSpPr>
            <a:spLocks noGrp="1"/>
          </p:cNvSpPr>
          <p:nvPr>
            <p:ph type="sldNum" sz="quarter" idx="12"/>
          </p:nvPr>
        </p:nvSpPr>
        <p:spPr/>
        <p:txBody>
          <a:bodyPr/>
          <a:lstStyle/>
          <a:p>
            <a:fld id="{693B167E-EA96-4147-81DE-549160052C22}" type="slidenum">
              <a:rPr lang="en-US" smtClean="0"/>
              <a:t>‹#›</a:t>
            </a:fld>
            <a:endParaRPr lang="en-US"/>
          </a:p>
        </p:txBody>
      </p:sp>
    </p:spTree>
    <p:extLst>
      <p:ext uri="{BB962C8B-B14F-4D97-AF65-F5344CB8AC3E}">
        <p14:creationId xmlns:p14="http://schemas.microsoft.com/office/powerpoint/2010/main" val="4636096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570" y="457200"/>
            <a:ext cx="3931213" cy="1600200"/>
          </a:xfrm>
        </p:spPr>
        <p:txBody>
          <a:bodyPr anchor="b"/>
          <a:lstStyle>
            <a:lvl1pPr>
              <a:defRPr sz="3199"/>
            </a:lvl1pPr>
          </a:lstStyle>
          <a:p>
            <a:r>
              <a:rPr lang="en-US" smtClean="0"/>
              <a:t>Click to edit Master title style</a:t>
            </a:r>
            <a:endParaRPr lang="en-US"/>
          </a:p>
        </p:txBody>
      </p:sp>
      <p:sp>
        <p:nvSpPr>
          <p:cNvPr id="3" name="Content Placeholder 2"/>
          <p:cNvSpPr>
            <a:spLocks noGrp="1"/>
          </p:cNvSpPr>
          <p:nvPr>
            <p:ph idx="1"/>
          </p:nvPr>
        </p:nvSpPr>
        <p:spPr>
          <a:xfrm>
            <a:off x="5181838" y="987426"/>
            <a:ext cx="6170593" cy="4873625"/>
          </a:xfrm>
        </p:spPr>
        <p:txBody>
          <a:bodyPr/>
          <a:lstStyle>
            <a:lvl1pPr>
              <a:defRPr sz="3199"/>
            </a:lvl1pPr>
            <a:lvl2pPr>
              <a:defRPr sz="2799"/>
            </a:lvl2pPr>
            <a:lvl3pPr>
              <a:defRPr sz="2399"/>
            </a:lvl3pPr>
            <a:lvl4pPr>
              <a:defRPr sz="1999"/>
            </a:lvl4pPr>
            <a:lvl5pPr>
              <a:defRPr sz="1999"/>
            </a:lvl5pPr>
            <a:lvl6pPr>
              <a:defRPr sz="1999"/>
            </a:lvl6pPr>
            <a:lvl7pPr>
              <a:defRPr sz="1999"/>
            </a:lvl7pPr>
            <a:lvl8pPr>
              <a:defRPr sz="1999"/>
            </a:lvl8pPr>
            <a:lvl9pPr>
              <a:defRPr sz="1999"/>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570" y="2057400"/>
            <a:ext cx="3931213" cy="3811588"/>
          </a:xfrm>
        </p:spPr>
        <p:txBody>
          <a:bodyPr/>
          <a:lstStyle>
            <a:lvl1pPr marL="0" indent="0">
              <a:buNone/>
              <a:defRPr sz="16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3AC365E-5946-4727-B4CA-0A11E60B5CCC}" type="datetime1">
              <a:rPr lang="en-US" smtClean="0"/>
              <a:t>1/22/2021</a:t>
            </a:fld>
            <a:endParaRPr lang="en-US"/>
          </a:p>
        </p:txBody>
      </p:sp>
      <p:sp>
        <p:nvSpPr>
          <p:cNvPr id="6" name="Footer Placeholder 5"/>
          <p:cNvSpPr>
            <a:spLocks noGrp="1"/>
          </p:cNvSpPr>
          <p:nvPr>
            <p:ph type="ftr" sz="quarter" idx="11"/>
          </p:nvPr>
        </p:nvSpPr>
        <p:spPr/>
        <p:txBody>
          <a:bodyPr/>
          <a:lstStyle/>
          <a:p>
            <a:r>
              <a:rPr lang="en-US" smtClean="0"/>
              <a:t>Add a footer</a:t>
            </a:r>
            <a:endParaRPr lang="en-US" dirty="0"/>
          </a:p>
        </p:txBody>
      </p:sp>
      <p:sp>
        <p:nvSpPr>
          <p:cNvPr id="7" name="Slide Number Placeholder 6"/>
          <p:cNvSpPr>
            <a:spLocks noGrp="1"/>
          </p:cNvSpPr>
          <p:nvPr>
            <p:ph type="sldNum" sz="quarter" idx="12"/>
          </p:nvPr>
        </p:nvSpPr>
        <p:spPr/>
        <p:txBody>
          <a:bodyPr/>
          <a:lstStyle/>
          <a:p>
            <a:fld id="{693B167E-EA96-4147-81DE-549160052C22}" type="slidenum">
              <a:rPr lang="en-US" smtClean="0"/>
              <a:t>‹#›</a:t>
            </a:fld>
            <a:endParaRPr lang="en-US"/>
          </a:p>
        </p:txBody>
      </p:sp>
    </p:spTree>
    <p:extLst>
      <p:ext uri="{BB962C8B-B14F-4D97-AF65-F5344CB8AC3E}">
        <p14:creationId xmlns:p14="http://schemas.microsoft.com/office/powerpoint/2010/main" val="9445633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570" y="457200"/>
            <a:ext cx="3931213" cy="1600200"/>
          </a:xfrm>
        </p:spPr>
        <p:txBody>
          <a:bodyPr anchor="b"/>
          <a:lstStyle>
            <a:lvl1pPr>
              <a:defRPr sz="3199"/>
            </a:lvl1pPr>
          </a:lstStyle>
          <a:p>
            <a:r>
              <a:rPr lang="en-US" smtClean="0"/>
              <a:t>Click to edit Master title style</a:t>
            </a:r>
            <a:endParaRPr lang="en-US"/>
          </a:p>
        </p:txBody>
      </p:sp>
      <p:sp>
        <p:nvSpPr>
          <p:cNvPr id="3" name="Picture Placeholder 2"/>
          <p:cNvSpPr>
            <a:spLocks noGrp="1"/>
          </p:cNvSpPr>
          <p:nvPr>
            <p:ph type="pic" idx="1"/>
          </p:nvPr>
        </p:nvSpPr>
        <p:spPr>
          <a:xfrm>
            <a:off x="5181838" y="987426"/>
            <a:ext cx="6170593" cy="4873625"/>
          </a:xfrm>
        </p:spPr>
        <p:txBody>
          <a:bodyPr/>
          <a:lstStyle>
            <a:lvl1pPr marL="0" indent="0">
              <a:buNone/>
              <a:defRPr sz="3199"/>
            </a:lvl1pPr>
            <a:lvl2pPr marL="457063" indent="0">
              <a:buNone/>
              <a:defRPr sz="2799"/>
            </a:lvl2pPr>
            <a:lvl3pPr marL="914126" indent="0">
              <a:buNone/>
              <a:defRPr sz="2399"/>
            </a:lvl3pPr>
            <a:lvl4pPr marL="1371189" indent="0">
              <a:buNone/>
              <a:defRPr sz="1999"/>
            </a:lvl4pPr>
            <a:lvl5pPr marL="1828251" indent="0">
              <a:buNone/>
              <a:defRPr sz="1999"/>
            </a:lvl5pPr>
            <a:lvl6pPr marL="2285314" indent="0">
              <a:buNone/>
              <a:defRPr sz="1999"/>
            </a:lvl6pPr>
            <a:lvl7pPr marL="2742377" indent="0">
              <a:buNone/>
              <a:defRPr sz="1999"/>
            </a:lvl7pPr>
            <a:lvl8pPr marL="3199440" indent="0">
              <a:buNone/>
              <a:defRPr sz="1999"/>
            </a:lvl8pPr>
            <a:lvl9pPr marL="3656503" indent="0">
              <a:buNone/>
              <a:defRPr sz="1999"/>
            </a:lvl9pPr>
          </a:lstStyle>
          <a:p>
            <a:endParaRPr lang="en-US"/>
          </a:p>
        </p:txBody>
      </p:sp>
      <p:sp>
        <p:nvSpPr>
          <p:cNvPr id="4" name="Text Placeholder 3"/>
          <p:cNvSpPr>
            <a:spLocks noGrp="1"/>
          </p:cNvSpPr>
          <p:nvPr>
            <p:ph type="body" sz="half" idx="2"/>
          </p:nvPr>
        </p:nvSpPr>
        <p:spPr>
          <a:xfrm>
            <a:off x="839570" y="2057400"/>
            <a:ext cx="3931213" cy="3811588"/>
          </a:xfrm>
        </p:spPr>
        <p:txBody>
          <a:bodyPr/>
          <a:lstStyle>
            <a:lvl1pPr marL="0" indent="0">
              <a:buNone/>
              <a:defRPr sz="16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64F1323-EDF9-4FE1-BFB6-F1D48A896139}" type="datetime1">
              <a:rPr lang="en-US" smtClean="0"/>
              <a:t>1/22/2021</a:t>
            </a:fld>
            <a:endParaRPr lang="en-US"/>
          </a:p>
        </p:txBody>
      </p:sp>
      <p:sp>
        <p:nvSpPr>
          <p:cNvPr id="6" name="Footer Placeholder 5"/>
          <p:cNvSpPr>
            <a:spLocks noGrp="1"/>
          </p:cNvSpPr>
          <p:nvPr>
            <p:ph type="ftr" sz="quarter" idx="11"/>
          </p:nvPr>
        </p:nvSpPr>
        <p:spPr/>
        <p:txBody>
          <a:bodyPr/>
          <a:lstStyle/>
          <a:p>
            <a:r>
              <a:rPr lang="en-US" smtClean="0"/>
              <a:t>Add a footer</a:t>
            </a:r>
            <a:endParaRPr lang="en-US" dirty="0"/>
          </a:p>
        </p:txBody>
      </p:sp>
      <p:sp>
        <p:nvSpPr>
          <p:cNvPr id="7" name="Slide Number Placeholder 6"/>
          <p:cNvSpPr>
            <a:spLocks noGrp="1"/>
          </p:cNvSpPr>
          <p:nvPr>
            <p:ph type="sldNum" sz="quarter" idx="12"/>
          </p:nvPr>
        </p:nvSpPr>
        <p:spPr/>
        <p:txBody>
          <a:bodyPr/>
          <a:lstStyle/>
          <a:p>
            <a:fld id="{693B167E-EA96-4147-81DE-549160052C22}" type="slidenum">
              <a:rPr lang="en-US" smtClean="0"/>
              <a:t>‹#›</a:t>
            </a:fld>
            <a:endParaRPr lang="en-US"/>
          </a:p>
        </p:txBody>
      </p:sp>
    </p:spTree>
    <p:extLst>
      <p:ext uri="{BB962C8B-B14F-4D97-AF65-F5344CB8AC3E}">
        <p14:creationId xmlns:p14="http://schemas.microsoft.com/office/powerpoint/2010/main" val="41046723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7982" y="365126"/>
            <a:ext cx="10512862"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7982" y="1825625"/>
            <a:ext cx="10512862"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7982" y="6356351"/>
            <a:ext cx="2742486"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35C8D35-8816-4C35-9984-BA8BEC1DDB5E}" type="datetime1">
              <a:rPr lang="en-US" smtClean="0"/>
              <a:t>1/22/2021</a:t>
            </a:fld>
            <a:endParaRPr lang="en-US"/>
          </a:p>
        </p:txBody>
      </p:sp>
      <p:sp>
        <p:nvSpPr>
          <p:cNvPr id="5" name="Footer Placeholder 4"/>
          <p:cNvSpPr>
            <a:spLocks noGrp="1"/>
          </p:cNvSpPr>
          <p:nvPr>
            <p:ph type="ftr" sz="quarter" idx="3"/>
          </p:nvPr>
        </p:nvSpPr>
        <p:spPr>
          <a:xfrm>
            <a:off x="4037549" y="6356351"/>
            <a:ext cx="4113728"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Add a footer</a:t>
            </a:r>
            <a:endParaRPr lang="en-US" dirty="0"/>
          </a:p>
        </p:txBody>
      </p:sp>
      <p:sp>
        <p:nvSpPr>
          <p:cNvPr id="6" name="Slide Number Placeholder 5"/>
          <p:cNvSpPr>
            <a:spLocks noGrp="1"/>
          </p:cNvSpPr>
          <p:nvPr>
            <p:ph type="sldNum" sz="quarter" idx="4"/>
          </p:nvPr>
        </p:nvSpPr>
        <p:spPr>
          <a:xfrm>
            <a:off x="8608357" y="6356351"/>
            <a:ext cx="2742486"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93B167E-EA96-4147-81DE-549160052C22}" type="slidenum">
              <a:rPr lang="en-US" smtClean="0"/>
              <a:pPr/>
              <a:t>‹#›</a:t>
            </a:fld>
            <a:endParaRPr lang="en-US"/>
          </a:p>
        </p:txBody>
      </p:sp>
    </p:spTree>
    <p:extLst>
      <p:ext uri="{BB962C8B-B14F-4D97-AF65-F5344CB8AC3E}">
        <p14:creationId xmlns:p14="http://schemas.microsoft.com/office/powerpoint/2010/main" val="413894903"/>
      </p:ext>
    </p:extLst>
  </p:cSld>
  <p:clrMap bg1="lt1" tx1="dk1" bg2="lt2" tx2="dk2" accent1="accent1" accent2="accent2" accent3="accent3" accent4="accent4" accent5="accent5" accent6="accent6" hlink="hlink" folHlink="folHlink"/>
  <p:sldLayoutIdLst>
    <p:sldLayoutId id="2147483676" r:id="rId1"/>
    <p:sldLayoutId id="2147483677" r:id="rId2"/>
    <p:sldLayoutId id="2147483678" r:id="rId3"/>
    <p:sldLayoutId id="2147483679" r:id="rId4"/>
    <p:sldLayoutId id="2147483680" r:id="rId5"/>
    <p:sldLayoutId id="2147483681" r:id="rId6"/>
    <p:sldLayoutId id="2147483682" r:id="rId7"/>
    <p:sldLayoutId id="2147483683" r:id="rId8"/>
    <p:sldLayoutId id="2147483684" r:id="rId9"/>
    <p:sldLayoutId id="2147483685" r:id="rId10"/>
    <p:sldLayoutId id="2147483686"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hf hdr="0" ftr="0" dt="0"/>
  <p:txStyles>
    <p:titleStyle>
      <a:lvl1pPr algn="l" defTabSz="914126" rtl="0" eaLnBrk="1" latinLnBrk="0" hangingPunct="1">
        <a:lnSpc>
          <a:spcPct val="90000"/>
        </a:lnSpc>
        <a:spcBef>
          <a:spcPct val="0"/>
        </a:spcBef>
        <a:buNone/>
        <a:defRPr sz="4399" kern="1200">
          <a:solidFill>
            <a:schemeClr val="tx1"/>
          </a:solidFill>
          <a:latin typeface="+mj-lt"/>
          <a:ea typeface="+mj-ea"/>
          <a:cs typeface="+mj-cs"/>
        </a:defRPr>
      </a:lvl1pPr>
    </p:titleStyle>
    <p:bodyStyle>
      <a:lvl1pPr marL="228531" indent="-228531" algn="l" defTabSz="914126" rtl="0" eaLnBrk="1" latinLnBrk="0" hangingPunct="1">
        <a:lnSpc>
          <a:spcPct val="90000"/>
        </a:lnSpc>
        <a:spcBef>
          <a:spcPts val="1000"/>
        </a:spcBef>
        <a:buFont typeface="Arial" panose="020B0604020202020204" pitchFamily="34" charset="0"/>
        <a:buChar char="•"/>
        <a:defRPr sz="2799" kern="1200">
          <a:solidFill>
            <a:schemeClr val="tx1"/>
          </a:solidFill>
          <a:latin typeface="+mn-lt"/>
          <a:ea typeface="+mn-ea"/>
          <a:cs typeface="+mn-cs"/>
        </a:defRPr>
      </a:lvl1pPr>
      <a:lvl2pPr marL="685594" indent="-228531" algn="l" defTabSz="914126" rtl="0" eaLnBrk="1" latinLnBrk="0" hangingPunct="1">
        <a:lnSpc>
          <a:spcPct val="90000"/>
        </a:lnSpc>
        <a:spcBef>
          <a:spcPts val="500"/>
        </a:spcBef>
        <a:buFont typeface="Arial" panose="020B0604020202020204" pitchFamily="34" charset="0"/>
        <a:buChar char="•"/>
        <a:defRPr sz="2399" kern="1200">
          <a:solidFill>
            <a:schemeClr val="tx1"/>
          </a:solidFill>
          <a:latin typeface="+mn-lt"/>
          <a:ea typeface="+mn-ea"/>
          <a:cs typeface="+mn-cs"/>
        </a:defRPr>
      </a:lvl2pPr>
      <a:lvl3pPr marL="1142657" indent="-228531" algn="l" defTabSz="914126" rtl="0" eaLnBrk="1" latinLnBrk="0" hangingPunct="1">
        <a:lnSpc>
          <a:spcPct val="90000"/>
        </a:lnSpc>
        <a:spcBef>
          <a:spcPts val="500"/>
        </a:spcBef>
        <a:buFont typeface="Arial" panose="020B0604020202020204" pitchFamily="34" charset="0"/>
        <a:buChar char="•"/>
        <a:defRPr sz="1999" kern="1200">
          <a:solidFill>
            <a:schemeClr val="tx1"/>
          </a:solidFill>
          <a:latin typeface="+mn-lt"/>
          <a:ea typeface="+mn-ea"/>
          <a:cs typeface="+mn-cs"/>
        </a:defRPr>
      </a:lvl3pPr>
      <a:lvl4pPr marL="1599720" indent="-228531" algn="l" defTabSz="914126" rtl="0" eaLnBrk="1" latinLnBrk="0" hangingPunct="1">
        <a:lnSpc>
          <a:spcPct val="90000"/>
        </a:lnSpc>
        <a:spcBef>
          <a:spcPts val="500"/>
        </a:spcBef>
        <a:buFont typeface="Arial" panose="020B0604020202020204" pitchFamily="34" charset="0"/>
        <a:buChar char="•"/>
        <a:defRPr sz="1799" kern="1200">
          <a:solidFill>
            <a:schemeClr val="tx1"/>
          </a:solidFill>
          <a:latin typeface="+mn-lt"/>
          <a:ea typeface="+mn-ea"/>
          <a:cs typeface="+mn-cs"/>
        </a:defRPr>
      </a:lvl4pPr>
      <a:lvl5pPr marL="2056783" indent="-228531" algn="l" defTabSz="914126" rtl="0" eaLnBrk="1" latinLnBrk="0" hangingPunct="1">
        <a:lnSpc>
          <a:spcPct val="90000"/>
        </a:lnSpc>
        <a:spcBef>
          <a:spcPts val="500"/>
        </a:spcBef>
        <a:buFont typeface="Arial" panose="020B0604020202020204" pitchFamily="34" charset="0"/>
        <a:buChar char="•"/>
        <a:defRPr sz="1799" kern="1200">
          <a:solidFill>
            <a:schemeClr val="tx1"/>
          </a:solidFill>
          <a:latin typeface="+mn-lt"/>
          <a:ea typeface="+mn-ea"/>
          <a:cs typeface="+mn-cs"/>
        </a:defRPr>
      </a:lvl5pPr>
      <a:lvl6pPr marL="2513846" indent="-228531" algn="l" defTabSz="914126" rtl="0" eaLnBrk="1" latinLnBrk="0" hangingPunct="1">
        <a:lnSpc>
          <a:spcPct val="90000"/>
        </a:lnSpc>
        <a:spcBef>
          <a:spcPts val="500"/>
        </a:spcBef>
        <a:buFont typeface="Arial" panose="020B0604020202020204" pitchFamily="34" charset="0"/>
        <a:buChar char="•"/>
        <a:defRPr sz="1799" kern="1200">
          <a:solidFill>
            <a:schemeClr val="tx1"/>
          </a:solidFill>
          <a:latin typeface="+mn-lt"/>
          <a:ea typeface="+mn-ea"/>
          <a:cs typeface="+mn-cs"/>
        </a:defRPr>
      </a:lvl6pPr>
      <a:lvl7pPr marL="2970908" indent="-228531" algn="l" defTabSz="914126" rtl="0" eaLnBrk="1" latinLnBrk="0" hangingPunct="1">
        <a:lnSpc>
          <a:spcPct val="90000"/>
        </a:lnSpc>
        <a:spcBef>
          <a:spcPts val="500"/>
        </a:spcBef>
        <a:buFont typeface="Arial" panose="020B0604020202020204" pitchFamily="34" charset="0"/>
        <a:buChar char="•"/>
        <a:defRPr sz="1799" kern="1200">
          <a:solidFill>
            <a:schemeClr val="tx1"/>
          </a:solidFill>
          <a:latin typeface="+mn-lt"/>
          <a:ea typeface="+mn-ea"/>
          <a:cs typeface="+mn-cs"/>
        </a:defRPr>
      </a:lvl7pPr>
      <a:lvl8pPr marL="3427971" indent="-228531" algn="l" defTabSz="914126" rtl="0" eaLnBrk="1" latinLnBrk="0" hangingPunct="1">
        <a:lnSpc>
          <a:spcPct val="90000"/>
        </a:lnSpc>
        <a:spcBef>
          <a:spcPts val="500"/>
        </a:spcBef>
        <a:buFont typeface="Arial" panose="020B0604020202020204" pitchFamily="34" charset="0"/>
        <a:buChar char="•"/>
        <a:defRPr sz="1799" kern="1200">
          <a:solidFill>
            <a:schemeClr val="tx1"/>
          </a:solidFill>
          <a:latin typeface="+mn-lt"/>
          <a:ea typeface="+mn-ea"/>
          <a:cs typeface="+mn-cs"/>
        </a:defRPr>
      </a:lvl8pPr>
      <a:lvl9pPr marL="3885034" indent="-228531" algn="l" defTabSz="914126" rtl="0" eaLnBrk="1" latinLnBrk="0" hangingPunct="1">
        <a:lnSpc>
          <a:spcPct val="90000"/>
        </a:lnSpc>
        <a:spcBef>
          <a:spcPts val="500"/>
        </a:spcBef>
        <a:buFont typeface="Arial" panose="020B0604020202020204" pitchFamily="34" charset="0"/>
        <a:buChar char="•"/>
        <a:defRPr sz="1799" kern="1200">
          <a:solidFill>
            <a:schemeClr val="tx1"/>
          </a:solidFill>
          <a:latin typeface="+mn-lt"/>
          <a:ea typeface="+mn-ea"/>
          <a:cs typeface="+mn-cs"/>
        </a:defRPr>
      </a:lvl9pPr>
    </p:bodyStyle>
    <p:otherStyle>
      <a:defPPr>
        <a:defRPr lang="en-US"/>
      </a:defPPr>
      <a:lvl1pPr marL="0" algn="l" defTabSz="914126" rtl="0" eaLnBrk="1" latinLnBrk="0" hangingPunct="1">
        <a:defRPr sz="1799" kern="1200">
          <a:solidFill>
            <a:schemeClr val="tx1"/>
          </a:solidFill>
          <a:latin typeface="+mn-lt"/>
          <a:ea typeface="+mn-ea"/>
          <a:cs typeface="+mn-cs"/>
        </a:defRPr>
      </a:lvl1pPr>
      <a:lvl2pPr marL="457063" algn="l" defTabSz="914126" rtl="0" eaLnBrk="1" latinLnBrk="0" hangingPunct="1">
        <a:defRPr sz="1799" kern="1200">
          <a:solidFill>
            <a:schemeClr val="tx1"/>
          </a:solidFill>
          <a:latin typeface="+mn-lt"/>
          <a:ea typeface="+mn-ea"/>
          <a:cs typeface="+mn-cs"/>
        </a:defRPr>
      </a:lvl2pPr>
      <a:lvl3pPr marL="914126" algn="l" defTabSz="914126" rtl="0" eaLnBrk="1" latinLnBrk="0" hangingPunct="1">
        <a:defRPr sz="1799" kern="1200">
          <a:solidFill>
            <a:schemeClr val="tx1"/>
          </a:solidFill>
          <a:latin typeface="+mn-lt"/>
          <a:ea typeface="+mn-ea"/>
          <a:cs typeface="+mn-cs"/>
        </a:defRPr>
      </a:lvl3pPr>
      <a:lvl4pPr marL="1371189" algn="l" defTabSz="914126" rtl="0" eaLnBrk="1" latinLnBrk="0" hangingPunct="1">
        <a:defRPr sz="1799" kern="1200">
          <a:solidFill>
            <a:schemeClr val="tx1"/>
          </a:solidFill>
          <a:latin typeface="+mn-lt"/>
          <a:ea typeface="+mn-ea"/>
          <a:cs typeface="+mn-cs"/>
        </a:defRPr>
      </a:lvl4pPr>
      <a:lvl5pPr marL="1828251" algn="l" defTabSz="914126" rtl="0" eaLnBrk="1" latinLnBrk="0" hangingPunct="1">
        <a:defRPr sz="1799" kern="1200">
          <a:solidFill>
            <a:schemeClr val="tx1"/>
          </a:solidFill>
          <a:latin typeface="+mn-lt"/>
          <a:ea typeface="+mn-ea"/>
          <a:cs typeface="+mn-cs"/>
        </a:defRPr>
      </a:lvl5pPr>
      <a:lvl6pPr marL="2285314" algn="l" defTabSz="914126" rtl="0" eaLnBrk="1" latinLnBrk="0" hangingPunct="1">
        <a:defRPr sz="1799" kern="1200">
          <a:solidFill>
            <a:schemeClr val="tx1"/>
          </a:solidFill>
          <a:latin typeface="+mn-lt"/>
          <a:ea typeface="+mn-ea"/>
          <a:cs typeface="+mn-cs"/>
        </a:defRPr>
      </a:lvl6pPr>
      <a:lvl7pPr marL="2742377" algn="l" defTabSz="914126" rtl="0" eaLnBrk="1" latinLnBrk="0" hangingPunct="1">
        <a:defRPr sz="1799" kern="1200">
          <a:solidFill>
            <a:schemeClr val="tx1"/>
          </a:solidFill>
          <a:latin typeface="+mn-lt"/>
          <a:ea typeface="+mn-ea"/>
          <a:cs typeface="+mn-cs"/>
        </a:defRPr>
      </a:lvl7pPr>
      <a:lvl8pPr marL="3199440" algn="l" defTabSz="914126" rtl="0" eaLnBrk="1" latinLnBrk="0" hangingPunct="1">
        <a:defRPr sz="1799" kern="1200">
          <a:solidFill>
            <a:schemeClr val="tx1"/>
          </a:solidFill>
          <a:latin typeface="+mn-lt"/>
          <a:ea typeface="+mn-ea"/>
          <a:cs typeface="+mn-cs"/>
        </a:defRPr>
      </a:lvl8pPr>
      <a:lvl9pPr marL="3656503" algn="l" defTabSz="914126" rtl="0" eaLnBrk="1" latinLnBrk="0" hangingPunct="1">
        <a:defRPr sz="1799"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www.boe.ca.gov/proptaxes/pdf/625_0203.pdf" TargetMode="External"/><Relationship Id="rId2" Type="http://schemas.openxmlformats.org/officeDocument/2006/relationships/hyperlink" Target="https://www.boe.ca.gov/proptaxes/pdf/625_0220.pdf" TargetMode="External"/><Relationship Id="rId1" Type="http://schemas.openxmlformats.org/officeDocument/2006/relationships/slideLayout" Target="../slideLayouts/slideLayout2.xml"/><Relationship Id="rId4" Type="http://schemas.openxmlformats.org/officeDocument/2006/relationships/hyperlink" Target="https://www.boe.ca.gov/proptaxes/pdf/625_0204.pdf"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leginfo.legislature.ca.gov/faces/codes_displaySection.xhtml?lawCode=RTC&amp;sectionNum=64" TargetMode="External"/><Relationship Id="rId2" Type="http://schemas.openxmlformats.org/officeDocument/2006/relationships/hyperlink" Target="https://www.boe.ca.gov/proptaxes/leopcic.htm" TargetMode="External"/><Relationship Id="rId1" Type="http://schemas.openxmlformats.org/officeDocument/2006/relationships/slideLayout" Target="../slideLayouts/slideLayout2.xml"/><Relationship Id="rId4" Type="http://schemas.openxmlformats.org/officeDocument/2006/relationships/hyperlink" Target="https://www.boe.ca.gov/proptaxes/pdf/ptr462-180.pdf" TargetMode="Externa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674812" y="914400"/>
            <a:ext cx="9141619" cy="5029200"/>
          </a:xfrm>
        </p:spPr>
        <p:txBody>
          <a:bodyPr>
            <a:normAutofit lnSpcReduction="10000"/>
          </a:bodyPr>
          <a:lstStyle/>
          <a:p>
            <a:pPr>
              <a:spcBef>
                <a:spcPts val="600"/>
              </a:spcBef>
            </a:pPr>
            <a:endParaRPr lang="en-US" sz="1400" b="1" dirty="0" smtClean="0"/>
          </a:p>
          <a:p>
            <a:pPr>
              <a:spcBef>
                <a:spcPts val="600"/>
              </a:spcBef>
            </a:pPr>
            <a:r>
              <a:rPr lang="en-US" sz="2400" b="1" dirty="0" smtClean="0"/>
              <a:t>Santa Cruz County Estate Planning Council</a:t>
            </a:r>
          </a:p>
          <a:p>
            <a:pPr>
              <a:spcBef>
                <a:spcPts val="600"/>
              </a:spcBef>
            </a:pPr>
            <a:r>
              <a:rPr lang="en-US" sz="2400" b="1" dirty="0" smtClean="0"/>
              <a:t>PROPOSITION 19 WEBINAR</a:t>
            </a:r>
          </a:p>
          <a:p>
            <a:pPr>
              <a:spcBef>
                <a:spcPts val="600"/>
              </a:spcBef>
            </a:pPr>
            <a:r>
              <a:rPr lang="en-US" sz="2400" b="1" dirty="0" smtClean="0"/>
              <a:t>January 13, 2021</a:t>
            </a:r>
          </a:p>
          <a:p>
            <a:pPr>
              <a:spcBef>
                <a:spcPts val="600"/>
              </a:spcBef>
            </a:pPr>
            <a:endParaRPr lang="en-US" sz="1400" b="1" dirty="0"/>
          </a:p>
          <a:p>
            <a:pPr>
              <a:spcBef>
                <a:spcPts val="600"/>
              </a:spcBef>
            </a:pPr>
            <a:endParaRPr lang="en-US" sz="1400" b="1" dirty="0" smtClean="0"/>
          </a:p>
          <a:p>
            <a:pPr>
              <a:spcBef>
                <a:spcPts val="600"/>
              </a:spcBef>
            </a:pPr>
            <a:endParaRPr lang="en-US" sz="1400" b="1" dirty="0" smtClean="0"/>
          </a:p>
          <a:p>
            <a:pPr>
              <a:spcBef>
                <a:spcPts val="600"/>
              </a:spcBef>
            </a:pPr>
            <a:r>
              <a:rPr lang="en-US" sz="1600" b="1" dirty="0" smtClean="0"/>
              <a:t>Emily J. </a:t>
            </a:r>
            <a:r>
              <a:rPr lang="en-US" sz="1600" b="1" dirty="0" err="1" smtClean="0"/>
              <a:t>Buchbinder</a:t>
            </a:r>
            <a:r>
              <a:rPr lang="en-US" sz="1600" b="1" dirty="0" smtClean="0"/>
              <a:t>, Esq., LL.M. Taxation</a:t>
            </a:r>
          </a:p>
          <a:p>
            <a:pPr>
              <a:spcBef>
                <a:spcPts val="600"/>
              </a:spcBef>
            </a:pPr>
            <a:r>
              <a:rPr lang="en-US" sz="1600" b="1" dirty="0" smtClean="0">
                <a:solidFill>
                  <a:srgbClr val="0070C0"/>
                </a:solidFill>
              </a:rPr>
              <a:t>Certified Legal Specialist in Estate Planning, Trust &amp; Probate Law, California Bar Association</a:t>
            </a:r>
          </a:p>
          <a:p>
            <a:pPr>
              <a:spcBef>
                <a:spcPts val="600"/>
              </a:spcBef>
            </a:pPr>
            <a:endParaRPr lang="en-US" sz="1600" b="1" dirty="0" smtClean="0"/>
          </a:p>
          <a:p>
            <a:pPr>
              <a:spcBef>
                <a:spcPts val="600"/>
              </a:spcBef>
            </a:pPr>
            <a:r>
              <a:rPr lang="en-US" sz="1600" b="1" dirty="0" smtClean="0"/>
              <a:t>Amy R. Henderson, Esq.</a:t>
            </a:r>
          </a:p>
          <a:p>
            <a:pPr>
              <a:spcBef>
                <a:spcPts val="600"/>
              </a:spcBef>
            </a:pPr>
            <a:r>
              <a:rPr lang="en-US" sz="1600" dirty="0" smtClean="0">
                <a:solidFill>
                  <a:srgbClr val="0070C0"/>
                </a:solidFill>
              </a:rPr>
              <a:t>525 Capitola Avenue, Capitola, CA  95010</a:t>
            </a:r>
          </a:p>
          <a:p>
            <a:pPr>
              <a:spcBef>
                <a:spcPts val="600"/>
              </a:spcBef>
            </a:pPr>
            <a:r>
              <a:rPr lang="en-US" sz="1600" dirty="0" smtClean="0">
                <a:solidFill>
                  <a:srgbClr val="0070C0"/>
                </a:solidFill>
              </a:rPr>
              <a:t>www.buchbinderlaw.com</a:t>
            </a:r>
          </a:p>
          <a:p>
            <a:pPr>
              <a:spcBef>
                <a:spcPts val="600"/>
              </a:spcBef>
            </a:pPr>
            <a:r>
              <a:rPr lang="en-US" sz="1600" dirty="0" smtClean="0">
                <a:solidFill>
                  <a:srgbClr val="0070C0"/>
                </a:solidFill>
              </a:rPr>
              <a:t>(831) 462-1313</a:t>
            </a:r>
          </a:p>
          <a:p>
            <a:pPr>
              <a:spcBef>
                <a:spcPts val="600"/>
              </a:spcBef>
            </a:pPr>
            <a:endParaRPr lang="en-US" sz="1600" dirty="0"/>
          </a:p>
          <a:p>
            <a:pPr>
              <a:spcBef>
                <a:spcPts val="600"/>
              </a:spcBef>
            </a:pPr>
            <a:r>
              <a:rPr lang="en-US" sz="1600" b="1" dirty="0" smtClean="0"/>
              <a:t>Claudia Cunha, Santa Cruz County Assessor’s Office</a:t>
            </a:r>
          </a:p>
          <a:p>
            <a:pPr>
              <a:spcBef>
                <a:spcPts val="600"/>
              </a:spcBef>
            </a:pPr>
            <a:r>
              <a:rPr lang="en-US" sz="1600" b="1" dirty="0" smtClean="0"/>
              <a:t>Sean </a:t>
            </a:r>
            <a:r>
              <a:rPr lang="en-US" sz="1600" b="1" dirty="0" err="1" smtClean="0"/>
              <a:t>Saldavia</a:t>
            </a:r>
            <a:r>
              <a:rPr lang="en-US" sz="1600" b="1" dirty="0" smtClean="0"/>
              <a:t>, Santa Cruz County Recorder’s Office</a:t>
            </a:r>
          </a:p>
        </p:txBody>
      </p:sp>
    </p:spTree>
    <p:extLst>
      <p:ext uri="{BB962C8B-B14F-4D97-AF65-F5344CB8AC3E}">
        <p14:creationId xmlns:p14="http://schemas.microsoft.com/office/powerpoint/2010/main" val="1161788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EXAMPLE 2 UNDER CURRENT LAW</a:t>
            </a:r>
            <a:br>
              <a:rPr lang="en-US" b="1" dirty="0" smtClean="0"/>
            </a:br>
            <a:r>
              <a:rPr lang="en-US" b="1" dirty="0" smtClean="0"/>
              <a:t>Parent-Grandchild Transfer</a:t>
            </a:r>
            <a:endParaRPr lang="en-US" dirty="0"/>
          </a:p>
        </p:txBody>
      </p:sp>
      <p:sp>
        <p:nvSpPr>
          <p:cNvPr id="3" name="Content Placeholder 2"/>
          <p:cNvSpPr>
            <a:spLocks noGrp="1"/>
          </p:cNvSpPr>
          <p:nvPr>
            <p:ph idx="1"/>
          </p:nvPr>
        </p:nvSpPr>
        <p:spPr/>
        <p:txBody>
          <a:bodyPr>
            <a:normAutofit fontScale="92500" lnSpcReduction="10000"/>
          </a:bodyPr>
          <a:lstStyle/>
          <a:p>
            <a:r>
              <a:rPr lang="en-US" b="1" dirty="0" smtClean="0">
                <a:solidFill>
                  <a:srgbClr val="0070C0"/>
                </a:solidFill>
              </a:rPr>
              <a:t>Surviving spouse </a:t>
            </a:r>
            <a:r>
              <a:rPr lang="en-US" b="1" dirty="0">
                <a:solidFill>
                  <a:srgbClr val="0070C0"/>
                </a:solidFill>
              </a:rPr>
              <a:t>dies </a:t>
            </a:r>
            <a:r>
              <a:rPr lang="en-US" b="1" dirty="0" smtClean="0">
                <a:solidFill>
                  <a:srgbClr val="0070C0"/>
                </a:solidFill>
              </a:rPr>
              <a:t>(“grandmother”) with </a:t>
            </a:r>
            <a:r>
              <a:rPr lang="en-US" b="1" dirty="0">
                <a:solidFill>
                  <a:srgbClr val="0070C0"/>
                </a:solidFill>
              </a:rPr>
              <a:t>a home </a:t>
            </a:r>
            <a:r>
              <a:rPr lang="en-US" b="1" dirty="0" smtClean="0">
                <a:solidFill>
                  <a:srgbClr val="0070C0"/>
                </a:solidFill>
              </a:rPr>
              <a:t>(principal </a:t>
            </a:r>
            <a:r>
              <a:rPr lang="en-US" b="1" dirty="0">
                <a:solidFill>
                  <a:srgbClr val="0070C0"/>
                </a:solidFill>
              </a:rPr>
              <a:t>residence) and one rental</a:t>
            </a:r>
            <a:r>
              <a:rPr lang="en-US" dirty="0"/>
              <a:t>.  </a:t>
            </a:r>
            <a:r>
              <a:rPr lang="en-US" dirty="0" smtClean="0"/>
              <a:t>Her only child (“daughter”) predeceased her, leaving one child (“grandchild”).  Grandchild’s mother and father were divorced when the daughter died.   Grandmother leaves home and rental to grandchild.</a:t>
            </a:r>
          </a:p>
          <a:p>
            <a:pPr lvl="1"/>
            <a:r>
              <a:rPr lang="en-US" b="1" dirty="0" smtClean="0"/>
              <a:t>Principal residence</a:t>
            </a:r>
            <a:r>
              <a:rPr lang="en-US" dirty="0" smtClean="0"/>
              <a:t>: The property </a:t>
            </a:r>
            <a:r>
              <a:rPr lang="en-US" dirty="0"/>
              <a:t>taxes </a:t>
            </a:r>
            <a:r>
              <a:rPr lang="en-US" b="1" dirty="0"/>
              <a:t>will not be reassessed on </a:t>
            </a:r>
            <a:r>
              <a:rPr lang="en-US" b="1" dirty="0" smtClean="0"/>
              <a:t>transfer of the principal residence </a:t>
            </a:r>
            <a:r>
              <a:rPr lang="en-US" dirty="0" smtClean="0"/>
              <a:t>to grandchild, regardless of use.  The new cost basis is the appraised value of the property.</a:t>
            </a:r>
            <a:endParaRPr lang="en-US" dirty="0"/>
          </a:p>
          <a:p>
            <a:pPr lvl="1"/>
            <a:r>
              <a:rPr lang="en-US" b="1" dirty="0" smtClean="0"/>
              <a:t>Rental property:  </a:t>
            </a:r>
            <a:r>
              <a:rPr lang="en-US" dirty="0" smtClean="0"/>
              <a:t>The </a:t>
            </a:r>
            <a:r>
              <a:rPr lang="en-US" dirty="0"/>
              <a:t>rental was purchased in 1976 and currently has an </a:t>
            </a:r>
            <a:r>
              <a:rPr lang="en-US" b="1" dirty="0"/>
              <a:t>assessed value </a:t>
            </a:r>
            <a:r>
              <a:rPr lang="en-US" dirty="0"/>
              <a:t>of $200,000.  </a:t>
            </a:r>
            <a:r>
              <a:rPr lang="en-US" dirty="0" smtClean="0"/>
              <a:t>The rental will not be reassessed.  The new </a:t>
            </a:r>
            <a:r>
              <a:rPr lang="en-US" b="1" dirty="0" smtClean="0"/>
              <a:t>cost basis </a:t>
            </a:r>
            <a:r>
              <a:rPr lang="en-US" dirty="0" smtClean="0"/>
              <a:t>for child is appraised value.  </a:t>
            </a:r>
          </a:p>
          <a:p>
            <a:pPr lvl="1"/>
            <a:r>
              <a:rPr lang="en-US" b="1" i="1" dirty="0" smtClean="0"/>
              <a:t>Note: If grandchild’s father was married to daughter when daughter died, had not remarried on date of transfer, and survived grandmother, the property </a:t>
            </a:r>
            <a:r>
              <a:rPr lang="en-US" b="1" i="1" u="sng" dirty="0" smtClean="0"/>
              <a:t>would be reassessed</a:t>
            </a:r>
            <a:r>
              <a:rPr lang="en-US" b="1" dirty="0" smtClean="0"/>
              <a:t>.</a:t>
            </a:r>
            <a:endParaRPr lang="en-US" b="1" dirty="0"/>
          </a:p>
        </p:txBody>
      </p:sp>
      <p:sp>
        <p:nvSpPr>
          <p:cNvPr id="5" name="Slide Number Placeholder 4"/>
          <p:cNvSpPr>
            <a:spLocks noGrp="1"/>
          </p:cNvSpPr>
          <p:nvPr>
            <p:ph type="sldNum" sz="quarter" idx="12"/>
          </p:nvPr>
        </p:nvSpPr>
        <p:spPr/>
        <p:txBody>
          <a:bodyPr/>
          <a:lstStyle/>
          <a:p>
            <a:fld id="{693B167E-EA96-4147-81DE-549160052C22}" type="slidenum">
              <a:rPr lang="en-US" smtClean="0"/>
              <a:t>10</a:t>
            </a:fld>
            <a:endParaRPr lang="en-US"/>
          </a:p>
        </p:txBody>
      </p:sp>
    </p:spTree>
    <p:extLst>
      <p:ext uri="{BB962C8B-B14F-4D97-AF65-F5344CB8AC3E}">
        <p14:creationId xmlns:p14="http://schemas.microsoft.com/office/powerpoint/2010/main" val="30753022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IMPORTANT RECORDING/FILING DATES</a:t>
            </a:r>
            <a:endParaRPr lang="en-US" b="1" dirty="0"/>
          </a:p>
        </p:txBody>
      </p:sp>
      <p:sp>
        <p:nvSpPr>
          <p:cNvPr id="3" name="Content Placeholder 2"/>
          <p:cNvSpPr>
            <a:spLocks noGrp="1"/>
          </p:cNvSpPr>
          <p:nvPr>
            <p:ph idx="1"/>
          </p:nvPr>
        </p:nvSpPr>
        <p:spPr/>
        <p:txBody>
          <a:bodyPr/>
          <a:lstStyle/>
          <a:p>
            <a:r>
              <a:rPr lang="en-US" dirty="0" smtClean="0"/>
              <a:t>Deeds must be executed on or before 2/15/21.  They may be recorded after that date.  </a:t>
            </a:r>
            <a:r>
              <a:rPr lang="en-US" b="1" dirty="0" smtClean="0">
                <a:solidFill>
                  <a:srgbClr val="FF0000"/>
                </a:solidFill>
              </a:rPr>
              <a:t>(WE STRONLY RECOMMEND THAT DEEDS BE RECORDED BY FEBRUARY 12.)</a:t>
            </a:r>
          </a:p>
          <a:p>
            <a:r>
              <a:rPr lang="en-US" dirty="0" smtClean="0"/>
              <a:t>PCOR should be submitted when deed is recorded.</a:t>
            </a:r>
          </a:p>
          <a:p>
            <a:r>
              <a:rPr lang="en-US" dirty="0" smtClean="0"/>
              <a:t>BOE-58 must be filed within 3 years of transfer.</a:t>
            </a:r>
          </a:p>
          <a:p>
            <a:pPr marL="0" indent="0">
              <a:buNone/>
            </a:pPr>
            <a:endParaRPr lang="en-US" dirty="0"/>
          </a:p>
        </p:txBody>
      </p:sp>
      <p:sp>
        <p:nvSpPr>
          <p:cNvPr id="4" name="Slide Number Placeholder 3"/>
          <p:cNvSpPr>
            <a:spLocks noGrp="1"/>
          </p:cNvSpPr>
          <p:nvPr>
            <p:ph type="sldNum" sz="quarter" idx="12"/>
          </p:nvPr>
        </p:nvSpPr>
        <p:spPr/>
        <p:txBody>
          <a:bodyPr/>
          <a:lstStyle/>
          <a:p>
            <a:fld id="{693B167E-EA96-4147-81DE-549160052C22}" type="slidenum">
              <a:rPr lang="en-US" smtClean="0"/>
              <a:t>11</a:t>
            </a:fld>
            <a:endParaRPr lang="en-US"/>
          </a:p>
        </p:txBody>
      </p:sp>
    </p:spTree>
    <p:extLst>
      <p:ext uri="{BB962C8B-B14F-4D97-AF65-F5344CB8AC3E}">
        <p14:creationId xmlns:p14="http://schemas.microsoft.com/office/powerpoint/2010/main" val="13548719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3600" b="1" dirty="0" smtClean="0"/>
              <a:t>PROPOSITION 19</a:t>
            </a:r>
            <a:endParaRPr lang="en-US" sz="3600" b="1" dirty="0"/>
          </a:p>
        </p:txBody>
      </p:sp>
      <p:sp>
        <p:nvSpPr>
          <p:cNvPr id="3" name="Content Placeholder 2"/>
          <p:cNvSpPr>
            <a:spLocks noGrp="1"/>
          </p:cNvSpPr>
          <p:nvPr>
            <p:ph idx="1"/>
          </p:nvPr>
        </p:nvSpPr>
        <p:spPr>
          <a:xfrm>
            <a:off x="837982" y="1524000"/>
            <a:ext cx="10512862" cy="5029200"/>
          </a:xfrm>
        </p:spPr>
        <p:txBody>
          <a:bodyPr>
            <a:normAutofit fontScale="92500" lnSpcReduction="20000"/>
          </a:bodyPr>
          <a:lstStyle/>
          <a:p>
            <a:r>
              <a:rPr lang="en-US" dirty="0"/>
              <a:t>A parent may transfer his/her </a:t>
            </a:r>
            <a:r>
              <a:rPr lang="en-US" dirty="0" smtClean="0"/>
              <a:t>principal residence/family farm </a:t>
            </a:r>
            <a:r>
              <a:rPr lang="en-US" dirty="0"/>
              <a:t>to a </a:t>
            </a:r>
            <a:r>
              <a:rPr lang="en-US" dirty="0" smtClean="0"/>
              <a:t>child </a:t>
            </a:r>
            <a:r>
              <a:rPr lang="en-US" b="1" i="1" dirty="0" smtClean="0">
                <a:solidFill>
                  <a:srgbClr val="C00000"/>
                </a:solidFill>
              </a:rPr>
              <a:t>provided </a:t>
            </a:r>
            <a:r>
              <a:rPr lang="en-US" b="1" i="1" dirty="0">
                <a:solidFill>
                  <a:srgbClr val="C00000"/>
                </a:solidFill>
              </a:rPr>
              <a:t>that the child uses the parent’s </a:t>
            </a:r>
            <a:r>
              <a:rPr lang="en-US" b="1" i="1" dirty="0" smtClean="0">
                <a:solidFill>
                  <a:srgbClr val="C00000"/>
                </a:solidFill>
              </a:rPr>
              <a:t>the property as </a:t>
            </a:r>
            <a:r>
              <a:rPr lang="en-US" b="1" i="1" dirty="0">
                <a:solidFill>
                  <a:srgbClr val="C00000"/>
                </a:solidFill>
              </a:rPr>
              <a:t>his/her own </a:t>
            </a:r>
            <a:r>
              <a:rPr lang="en-US" b="1" i="1" dirty="0" smtClean="0">
                <a:solidFill>
                  <a:srgbClr val="C00000"/>
                </a:solidFill>
              </a:rPr>
              <a:t>principal residence. </a:t>
            </a:r>
            <a:r>
              <a:rPr lang="en-US" b="1" dirty="0" smtClean="0"/>
              <a:t>HOWEVER, there may be a partial reassessment of the property taxes.</a:t>
            </a:r>
          </a:p>
          <a:p>
            <a:r>
              <a:rPr lang="en-US" dirty="0"/>
              <a:t>A principal residence is where an individual resides.  It is the address that appears on a driver’s license and tax returns.  </a:t>
            </a:r>
          </a:p>
          <a:p>
            <a:r>
              <a:rPr lang="en-US" dirty="0" smtClean="0"/>
              <a:t>To </a:t>
            </a:r>
            <a:r>
              <a:rPr lang="en-US" dirty="0"/>
              <a:t>calculate the new value for reassessment purposes, add $1,000,000 to the current </a:t>
            </a:r>
            <a:r>
              <a:rPr lang="en-US" b="1" dirty="0"/>
              <a:t>assessed value </a:t>
            </a:r>
            <a:r>
              <a:rPr lang="en-US" dirty="0"/>
              <a:t>of the </a:t>
            </a:r>
            <a:r>
              <a:rPr lang="en-US" dirty="0" smtClean="0"/>
              <a:t>principal </a:t>
            </a:r>
            <a:r>
              <a:rPr lang="en-US" dirty="0"/>
              <a:t>residence.  If the </a:t>
            </a:r>
            <a:r>
              <a:rPr lang="en-US" b="1" dirty="0" smtClean="0"/>
              <a:t>fair market </a:t>
            </a:r>
            <a:r>
              <a:rPr lang="en-US" b="1" dirty="0"/>
              <a:t>value </a:t>
            </a:r>
            <a:r>
              <a:rPr lang="en-US" dirty="0"/>
              <a:t>is equal or less than that sum, there will be no reassessment.  If it is greater than that sum, it will be partially reassessed.  The reassessment is imposed on the difference between the </a:t>
            </a:r>
            <a:r>
              <a:rPr lang="en-US" dirty="0" smtClean="0"/>
              <a:t>fair market </a:t>
            </a:r>
            <a:r>
              <a:rPr lang="en-US" dirty="0"/>
              <a:t>value and the sum of the </a:t>
            </a:r>
            <a:r>
              <a:rPr lang="en-US" b="1" dirty="0"/>
              <a:t>current assessed value plus $1,000,000</a:t>
            </a:r>
            <a:r>
              <a:rPr lang="en-US" dirty="0"/>
              <a:t>.  </a:t>
            </a:r>
            <a:endParaRPr lang="en-US" dirty="0" smtClean="0"/>
          </a:p>
          <a:p>
            <a:r>
              <a:rPr lang="en-US" dirty="0" smtClean="0"/>
              <a:t>Child must file Homeowner’s Exemption form (BOE 266) within one year of transfer.</a:t>
            </a:r>
          </a:p>
          <a:p>
            <a:r>
              <a:rPr lang="en-US" b="1" dirty="0" smtClean="0"/>
              <a:t>All </a:t>
            </a:r>
            <a:r>
              <a:rPr lang="en-US" b="1" dirty="0"/>
              <a:t>other transfers of real property to children will be reassessed.</a:t>
            </a:r>
          </a:p>
        </p:txBody>
      </p:sp>
      <p:sp>
        <p:nvSpPr>
          <p:cNvPr id="5" name="Slide Number Placeholder 4"/>
          <p:cNvSpPr>
            <a:spLocks noGrp="1"/>
          </p:cNvSpPr>
          <p:nvPr>
            <p:ph type="sldNum" sz="quarter" idx="12"/>
          </p:nvPr>
        </p:nvSpPr>
        <p:spPr/>
        <p:txBody>
          <a:bodyPr/>
          <a:lstStyle/>
          <a:p>
            <a:fld id="{693B167E-EA96-4147-81DE-549160052C22}" type="slidenum">
              <a:rPr lang="en-US" smtClean="0"/>
              <a:t>12</a:t>
            </a:fld>
            <a:endParaRPr lang="en-US"/>
          </a:p>
        </p:txBody>
      </p:sp>
    </p:spTree>
    <p:extLst>
      <p:ext uri="{BB962C8B-B14F-4D97-AF65-F5344CB8AC3E}">
        <p14:creationId xmlns:p14="http://schemas.microsoft.com/office/powerpoint/2010/main" val="34368832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EXAMPLE UNDER NEW LAW</a:t>
            </a:r>
            <a:endParaRPr lang="en-US" b="1" dirty="0"/>
          </a:p>
        </p:txBody>
      </p:sp>
      <p:sp>
        <p:nvSpPr>
          <p:cNvPr id="3" name="Content Placeholder 2"/>
          <p:cNvSpPr>
            <a:spLocks noGrp="1"/>
          </p:cNvSpPr>
          <p:nvPr>
            <p:ph idx="1"/>
          </p:nvPr>
        </p:nvSpPr>
        <p:spPr/>
        <p:txBody>
          <a:bodyPr>
            <a:normAutofit/>
          </a:bodyPr>
          <a:lstStyle/>
          <a:p>
            <a:r>
              <a:rPr lang="en-US" dirty="0"/>
              <a:t>Surviving spouse dies </a:t>
            </a:r>
            <a:r>
              <a:rPr lang="en-US" dirty="0" smtClean="0"/>
              <a:t>on </a:t>
            </a:r>
            <a:r>
              <a:rPr lang="en-US" dirty="0" smtClean="0">
                <a:solidFill>
                  <a:srgbClr val="0070C0"/>
                </a:solidFill>
              </a:rPr>
              <a:t>February 16, 2021 </a:t>
            </a:r>
            <a:r>
              <a:rPr lang="en-US" dirty="0" smtClean="0"/>
              <a:t>with </a:t>
            </a:r>
            <a:r>
              <a:rPr lang="en-US" dirty="0"/>
              <a:t>a home and one rental.  She has one child who will inherit everything. </a:t>
            </a:r>
            <a:r>
              <a:rPr lang="en-US" dirty="0" smtClean="0"/>
              <a:t>The </a:t>
            </a:r>
            <a:r>
              <a:rPr lang="en-US" b="1" dirty="0"/>
              <a:t>assessed value </a:t>
            </a:r>
            <a:r>
              <a:rPr lang="en-US" dirty="0"/>
              <a:t>on </a:t>
            </a:r>
            <a:r>
              <a:rPr lang="en-US" dirty="0" smtClean="0"/>
              <a:t>parent’s death </a:t>
            </a:r>
            <a:r>
              <a:rPr lang="en-US" dirty="0"/>
              <a:t>is $200,000.  The </a:t>
            </a:r>
            <a:r>
              <a:rPr lang="en-US" b="1" dirty="0" smtClean="0"/>
              <a:t>appraised/fair market </a:t>
            </a:r>
            <a:r>
              <a:rPr lang="en-US" b="1" dirty="0"/>
              <a:t>value </a:t>
            </a:r>
            <a:r>
              <a:rPr lang="en-US" dirty="0"/>
              <a:t>is $1,500,000.  The first $1,200,000 will not be reassessed </a:t>
            </a:r>
            <a:r>
              <a:rPr lang="en-US" b="1" i="1" dirty="0">
                <a:solidFill>
                  <a:srgbClr val="C00000"/>
                </a:solidFill>
              </a:rPr>
              <a:t>if the child uses the home as his/her </a:t>
            </a:r>
            <a:r>
              <a:rPr lang="en-US" b="1" i="1" dirty="0" smtClean="0">
                <a:solidFill>
                  <a:srgbClr val="C00000"/>
                </a:solidFill>
              </a:rPr>
              <a:t>principal </a:t>
            </a:r>
            <a:r>
              <a:rPr lang="en-US" b="1" i="1" dirty="0">
                <a:solidFill>
                  <a:srgbClr val="C00000"/>
                </a:solidFill>
              </a:rPr>
              <a:t>residence</a:t>
            </a:r>
            <a:r>
              <a:rPr lang="en-US" dirty="0">
                <a:solidFill>
                  <a:srgbClr val="C00000"/>
                </a:solidFill>
              </a:rPr>
              <a:t>.</a:t>
            </a:r>
            <a:r>
              <a:rPr lang="en-US" dirty="0"/>
              <a:t>  The excess over that amount ($300,000) will be reassessed.  The property tax bill will increase by </a:t>
            </a:r>
            <a:r>
              <a:rPr lang="en-US" dirty="0" smtClean="0"/>
              <a:t>a little more than </a:t>
            </a:r>
            <a:r>
              <a:rPr lang="en-US" dirty="0"/>
              <a:t>$3,000 in the first year.  </a:t>
            </a:r>
            <a:endParaRPr lang="en-US" dirty="0" smtClean="0"/>
          </a:p>
          <a:p>
            <a:r>
              <a:rPr lang="en-US" b="1" dirty="0" smtClean="0"/>
              <a:t>The </a:t>
            </a:r>
            <a:r>
              <a:rPr lang="en-US" b="1" dirty="0"/>
              <a:t>rental will be entirely reassessed</a:t>
            </a:r>
            <a:r>
              <a:rPr lang="en-US" dirty="0"/>
              <a:t>, as no exception applies.</a:t>
            </a:r>
          </a:p>
        </p:txBody>
      </p:sp>
      <p:sp>
        <p:nvSpPr>
          <p:cNvPr id="5" name="Slide Number Placeholder 4"/>
          <p:cNvSpPr>
            <a:spLocks noGrp="1"/>
          </p:cNvSpPr>
          <p:nvPr>
            <p:ph type="sldNum" sz="quarter" idx="12"/>
          </p:nvPr>
        </p:nvSpPr>
        <p:spPr/>
        <p:txBody>
          <a:bodyPr/>
          <a:lstStyle/>
          <a:p>
            <a:fld id="{693B167E-EA96-4147-81DE-549160052C22}" type="slidenum">
              <a:rPr lang="en-US" smtClean="0"/>
              <a:t>13</a:t>
            </a:fld>
            <a:endParaRPr lang="en-US"/>
          </a:p>
        </p:txBody>
      </p:sp>
    </p:spTree>
    <p:extLst>
      <p:ext uri="{BB962C8B-B14F-4D97-AF65-F5344CB8AC3E}">
        <p14:creationId xmlns:p14="http://schemas.microsoft.com/office/powerpoint/2010/main" val="6165168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DEATH OF PARENT </a:t>
            </a:r>
            <a:br>
              <a:rPr lang="en-US" b="1" dirty="0" smtClean="0"/>
            </a:br>
            <a:r>
              <a:rPr lang="en-US" b="1" dirty="0" smtClean="0"/>
              <a:t>ON OR BEFORE FEBRUARY 15, 2021</a:t>
            </a:r>
            <a:endParaRPr lang="en-US" b="1" dirty="0"/>
          </a:p>
        </p:txBody>
      </p:sp>
      <p:sp>
        <p:nvSpPr>
          <p:cNvPr id="3" name="Content Placeholder 2"/>
          <p:cNvSpPr>
            <a:spLocks noGrp="1"/>
          </p:cNvSpPr>
          <p:nvPr>
            <p:ph idx="1"/>
          </p:nvPr>
        </p:nvSpPr>
        <p:spPr/>
        <p:txBody>
          <a:bodyPr>
            <a:normAutofit/>
          </a:bodyPr>
          <a:lstStyle/>
          <a:p>
            <a:r>
              <a:rPr lang="en-US" dirty="0" smtClean="0"/>
              <a:t>Transfer is deemed to have occurred on the date of parent’s death, even if no deed transferring the property to the child has been recorded.</a:t>
            </a:r>
          </a:p>
          <a:p>
            <a:r>
              <a:rPr lang="en-US" b="1" dirty="0" smtClean="0">
                <a:solidFill>
                  <a:srgbClr val="C00000"/>
                </a:solidFill>
              </a:rPr>
              <a:t>Don’t tell your clients’ children!  😉</a:t>
            </a:r>
          </a:p>
          <a:p>
            <a:pPr marL="0" indent="0">
              <a:buNone/>
            </a:pPr>
            <a:endParaRPr lang="en-US" dirty="0"/>
          </a:p>
        </p:txBody>
      </p:sp>
      <p:sp>
        <p:nvSpPr>
          <p:cNvPr id="5" name="Slide Number Placeholder 4"/>
          <p:cNvSpPr>
            <a:spLocks noGrp="1"/>
          </p:cNvSpPr>
          <p:nvPr>
            <p:ph type="sldNum" sz="quarter" idx="12"/>
          </p:nvPr>
        </p:nvSpPr>
        <p:spPr/>
        <p:txBody>
          <a:bodyPr/>
          <a:lstStyle/>
          <a:p>
            <a:fld id="{693B167E-EA96-4147-81DE-549160052C22}" type="slidenum">
              <a:rPr lang="en-US" smtClean="0"/>
              <a:t>14</a:t>
            </a:fld>
            <a:endParaRPr lang="en-US"/>
          </a:p>
        </p:txBody>
      </p:sp>
    </p:spTree>
    <p:extLst>
      <p:ext uri="{BB962C8B-B14F-4D97-AF65-F5344CB8AC3E}">
        <p14:creationId xmlns:p14="http://schemas.microsoft.com/office/powerpoint/2010/main" val="14060964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PRINCIPAL RESIDENCE HAS </a:t>
            </a:r>
            <a:br>
              <a:rPr lang="en-US" b="1" dirty="0" smtClean="0"/>
            </a:br>
            <a:r>
              <a:rPr lang="en-US" b="1" dirty="0" smtClean="0"/>
              <a:t>MORE THAN ONE PARCEL NUMBER</a:t>
            </a:r>
            <a:endParaRPr lang="en-US" b="1" dirty="0"/>
          </a:p>
        </p:txBody>
      </p:sp>
      <p:sp>
        <p:nvSpPr>
          <p:cNvPr id="3" name="Content Placeholder 2"/>
          <p:cNvSpPr>
            <a:spLocks noGrp="1"/>
          </p:cNvSpPr>
          <p:nvPr>
            <p:ph idx="1"/>
          </p:nvPr>
        </p:nvSpPr>
        <p:spPr/>
        <p:txBody>
          <a:bodyPr>
            <a:normAutofit/>
          </a:bodyPr>
          <a:lstStyle/>
          <a:p>
            <a:r>
              <a:rPr lang="en-US" dirty="0" smtClean="0"/>
              <a:t>If the principal residence/family farm has two or more parcel numbers, only ONE parcel </a:t>
            </a:r>
            <a:r>
              <a:rPr lang="en-US" b="1" dirty="0" smtClean="0"/>
              <a:t>may</a:t>
            </a:r>
            <a:r>
              <a:rPr lang="en-US" dirty="0" smtClean="0"/>
              <a:t> be eligible for the parent-child exclusion NOW and under Proposition 19.</a:t>
            </a:r>
          </a:p>
        </p:txBody>
      </p:sp>
      <p:sp>
        <p:nvSpPr>
          <p:cNvPr id="5" name="Slide Number Placeholder 4"/>
          <p:cNvSpPr>
            <a:spLocks noGrp="1"/>
          </p:cNvSpPr>
          <p:nvPr>
            <p:ph type="sldNum" sz="quarter" idx="12"/>
          </p:nvPr>
        </p:nvSpPr>
        <p:spPr/>
        <p:txBody>
          <a:bodyPr/>
          <a:lstStyle/>
          <a:p>
            <a:fld id="{693B167E-EA96-4147-81DE-549160052C22}" type="slidenum">
              <a:rPr lang="en-US" smtClean="0"/>
              <a:t>15</a:t>
            </a:fld>
            <a:endParaRPr lang="en-US"/>
          </a:p>
        </p:txBody>
      </p:sp>
    </p:spTree>
    <p:extLst>
      <p:ext uri="{BB962C8B-B14F-4D97-AF65-F5344CB8AC3E}">
        <p14:creationId xmlns:p14="http://schemas.microsoft.com/office/powerpoint/2010/main" val="41036689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b="1" dirty="0" smtClean="0"/>
              <a:t>SHOULD YOUR CLIENTS TRANSFER REAL ESTATE TO THEIR CHILDREN PRIOR TO FEBRUARY 11, 2021?</a:t>
            </a:r>
            <a:endParaRPr lang="en-US" b="1" dirty="0"/>
          </a:p>
        </p:txBody>
      </p:sp>
      <p:sp>
        <p:nvSpPr>
          <p:cNvPr id="3" name="Content Placeholder 2"/>
          <p:cNvSpPr>
            <a:spLocks noGrp="1"/>
          </p:cNvSpPr>
          <p:nvPr>
            <p:ph idx="1"/>
          </p:nvPr>
        </p:nvSpPr>
        <p:spPr/>
        <p:txBody>
          <a:bodyPr>
            <a:normAutofit fontScale="77500" lnSpcReduction="20000"/>
          </a:bodyPr>
          <a:lstStyle/>
          <a:p>
            <a:r>
              <a:rPr lang="en-US" b="1" dirty="0" smtClean="0"/>
              <a:t>Financial considerations. </a:t>
            </a:r>
            <a:r>
              <a:rPr lang="en-US" dirty="0" smtClean="0"/>
              <a:t>If client transfers real </a:t>
            </a:r>
            <a:r>
              <a:rPr lang="en-US" dirty="0"/>
              <a:t>estate to </a:t>
            </a:r>
            <a:r>
              <a:rPr lang="en-US" dirty="0" smtClean="0"/>
              <a:t>child, they are </a:t>
            </a:r>
            <a:r>
              <a:rPr lang="en-US" dirty="0"/>
              <a:t>also transferring the income stream from that property.  </a:t>
            </a:r>
            <a:r>
              <a:rPr lang="en-US" dirty="0" smtClean="0"/>
              <a:t>Does your client </a:t>
            </a:r>
            <a:r>
              <a:rPr lang="en-US" dirty="0"/>
              <a:t>have adequate resources to support </a:t>
            </a:r>
            <a:r>
              <a:rPr lang="en-US" dirty="0" smtClean="0"/>
              <a:t>him/herself now </a:t>
            </a:r>
            <a:r>
              <a:rPr lang="en-US" dirty="0"/>
              <a:t>and in the future</a:t>
            </a:r>
            <a:r>
              <a:rPr lang="en-US" dirty="0" smtClean="0"/>
              <a:t>? Long-term health care insurance and client’s other assets may not be adequate to cover existing expenses and future costs of care.</a:t>
            </a:r>
            <a:endParaRPr lang="en-US" dirty="0"/>
          </a:p>
          <a:p>
            <a:r>
              <a:rPr lang="en-US" b="1" dirty="0" smtClean="0"/>
              <a:t>Legal implications. </a:t>
            </a:r>
            <a:r>
              <a:rPr lang="en-US" dirty="0" smtClean="0"/>
              <a:t>If client transfers principal </a:t>
            </a:r>
            <a:r>
              <a:rPr lang="en-US" dirty="0"/>
              <a:t>residence to </a:t>
            </a:r>
            <a:r>
              <a:rPr lang="en-US" dirty="0" smtClean="0"/>
              <a:t>child, child has </a:t>
            </a:r>
            <a:r>
              <a:rPr lang="en-US" dirty="0"/>
              <a:t>the legal right to charge </a:t>
            </a:r>
            <a:r>
              <a:rPr lang="en-US" dirty="0" smtClean="0"/>
              <a:t>parent </a:t>
            </a:r>
            <a:r>
              <a:rPr lang="en-US" dirty="0"/>
              <a:t>rent and/or evict </a:t>
            </a:r>
            <a:r>
              <a:rPr lang="en-US" dirty="0" smtClean="0"/>
              <a:t>parent.  Child can sell the property.</a:t>
            </a:r>
            <a:endParaRPr lang="en-US" dirty="0"/>
          </a:p>
          <a:p>
            <a:r>
              <a:rPr lang="en-US" b="1" dirty="0" smtClean="0"/>
              <a:t>Cost basis.  </a:t>
            </a:r>
            <a:r>
              <a:rPr lang="en-US" dirty="0" smtClean="0"/>
              <a:t>If client transfers </a:t>
            </a:r>
            <a:r>
              <a:rPr lang="en-US" dirty="0"/>
              <a:t>real estate to </a:t>
            </a:r>
            <a:r>
              <a:rPr lang="en-US" dirty="0" smtClean="0"/>
              <a:t>child during life, child’s </a:t>
            </a:r>
            <a:r>
              <a:rPr lang="en-US" b="1" dirty="0"/>
              <a:t>cost basis </a:t>
            </a:r>
            <a:r>
              <a:rPr lang="en-US" dirty="0"/>
              <a:t>in the property is </a:t>
            </a:r>
            <a:r>
              <a:rPr lang="en-US" dirty="0" smtClean="0"/>
              <a:t>parent’s </a:t>
            </a:r>
            <a:r>
              <a:rPr lang="en-US" b="1" dirty="0"/>
              <a:t>cost basis </a:t>
            </a:r>
            <a:r>
              <a:rPr lang="en-US" dirty="0"/>
              <a:t>in the property.  </a:t>
            </a:r>
            <a:r>
              <a:rPr lang="en-US" b="1" dirty="0"/>
              <a:t>When </a:t>
            </a:r>
            <a:r>
              <a:rPr lang="en-US" b="1" dirty="0" smtClean="0"/>
              <a:t>parent dies, </a:t>
            </a:r>
            <a:r>
              <a:rPr lang="en-US" b="1" dirty="0"/>
              <a:t>the property will not receive a step-up in basis because </a:t>
            </a:r>
            <a:r>
              <a:rPr lang="en-US" b="1" dirty="0" smtClean="0"/>
              <a:t>parent was </a:t>
            </a:r>
            <a:r>
              <a:rPr lang="en-US" b="1" dirty="0"/>
              <a:t>not the owner on death</a:t>
            </a:r>
            <a:r>
              <a:rPr lang="en-US" dirty="0"/>
              <a:t>.  </a:t>
            </a:r>
            <a:r>
              <a:rPr lang="en-US" dirty="0" smtClean="0"/>
              <a:t>If child plans </a:t>
            </a:r>
            <a:r>
              <a:rPr lang="en-US" dirty="0"/>
              <a:t>to sell the real estate, there will be greater capital gains </a:t>
            </a:r>
            <a:r>
              <a:rPr lang="en-US" dirty="0" smtClean="0"/>
              <a:t>tax to </a:t>
            </a:r>
            <a:r>
              <a:rPr lang="en-US" dirty="0"/>
              <a:t>pay as a result of the transfer </a:t>
            </a:r>
            <a:r>
              <a:rPr lang="en-US" dirty="0" smtClean="0"/>
              <a:t>during parent’s lifetime.  </a:t>
            </a:r>
            <a:r>
              <a:rPr lang="en-US" dirty="0">
                <a:solidFill>
                  <a:srgbClr val="C00000"/>
                </a:solidFill>
              </a:rPr>
              <a:t>The decision </a:t>
            </a:r>
            <a:r>
              <a:rPr lang="en-US" dirty="0" smtClean="0">
                <a:solidFill>
                  <a:srgbClr val="C00000"/>
                </a:solidFill>
              </a:rPr>
              <a:t>whether to transfer may depend </a:t>
            </a:r>
            <a:r>
              <a:rPr lang="en-US" dirty="0">
                <a:solidFill>
                  <a:srgbClr val="C00000"/>
                </a:solidFill>
              </a:rPr>
              <a:t>on </a:t>
            </a:r>
            <a:r>
              <a:rPr lang="en-US" dirty="0" smtClean="0">
                <a:solidFill>
                  <a:srgbClr val="C00000"/>
                </a:solidFill>
              </a:rPr>
              <a:t>whether child plans to continue owning the property or sell it after parent dies.</a:t>
            </a:r>
          </a:p>
          <a:p>
            <a:r>
              <a:rPr lang="en-US" b="1" dirty="0" smtClean="0"/>
              <a:t>Tax filing requirements.  </a:t>
            </a:r>
            <a:r>
              <a:rPr lang="en-US" dirty="0" smtClean="0"/>
              <a:t>If client gifts property during life, s/he must have the property appraised by a certified appraiser and file a gift tax return, even if no tax is due.  </a:t>
            </a:r>
            <a:r>
              <a:rPr lang="en-US" b="1" dirty="0" smtClean="0"/>
              <a:t>If client transfers primary residence to child but child does not charge rent, child should file gift tax return.</a:t>
            </a:r>
            <a:endParaRPr lang="en-US" b="1" dirty="0"/>
          </a:p>
        </p:txBody>
      </p:sp>
      <p:sp>
        <p:nvSpPr>
          <p:cNvPr id="5" name="Slide Number Placeholder 4"/>
          <p:cNvSpPr>
            <a:spLocks noGrp="1"/>
          </p:cNvSpPr>
          <p:nvPr>
            <p:ph type="sldNum" sz="quarter" idx="12"/>
          </p:nvPr>
        </p:nvSpPr>
        <p:spPr/>
        <p:txBody>
          <a:bodyPr/>
          <a:lstStyle/>
          <a:p>
            <a:fld id="{693B167E-EA96-4147-81DE-549160052C22}" type="slidenum">
              <a:rPr lang="en-US" smtClean="0"/>
              <a:t>16</a:t>
            </a:fld>
            <a:endParaRPr lang="en-US"/>
          </a:p>
        </p:txBody>
      </p:sp>
    </p:spTree>
    <p:extLst>
      <p:ext uri="{BB962C8B-B14F-4D97-AF65-F5344CB8AC3E}">
        <p14:creationId xmlns:p14="http://schemas.microsoft.com/office/powerpoint/2010/main" val="21089664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Inclusion of Property in Estate of Decedent (resulting in step-up in basis on death)</a:t>
            </a:r>
            <a:endParaRPr lang="en-US" b="1" dirty="0"/>
          </a:p>
        </p:txBody>
      </p:sp>
      <p:sp>
        <p:nvSpPr>
          <p:cNvPr id="3" name="Content Placeholder 2"/>
          <p:cNvSpPr>
            <a:spLocks noGrp="1"/>
          </p:cNvSpPr>
          <p:nvPr>
            <p:ph idx="1"/>
          </p:nvPr>
        </p:nvSpPr>
        <p:spPr/>
        <p:txBody>
          <a:bodyPr>
            <a:noAutofit/>
          </a:bodyPr>
          <a:lstStyle/>
          <a:p>
            <a:pPr marL="0" indent="0">
              <a:buNone/>
            </a:pPr>
            <a:r>
              <a:rPr lang="en-US" sz="1500" b="1" dirty="0" smtClean="0"/>
              <a:t>IRC §2036</a:t>
            </a:r>
          </a:p>
          <a:p>
            <a:pPr marL="0" indent="0">
              <a:buNone/>
            </a:pPr>
            <a:r>
              <a:rPr lang="en-US" sz="1500" b="1" dirty="0" smtClean="0"/>
              <a:t>(a)</a:t>
            </a:r>
            <a:r>
              <a:rPr lang="en-US" sz="1500" b="1" cap="small" dirty="0" smtClean="0"/>
              <a:t>General rule </a:t>
            </a:r>
            <a:r>
              <a:rPr lang="en-US" sz="1500" b="1" dirty="0" smtClean="0">
                <a:solidFill>
                  <a:srgbClr val="0070C0"/>
                </a:solidFill>
              </a:rPr>
              <a:t>The value of the gross estate shall include the value of all property to the extent of any interest therein of which the decedent has at any time made a transfer </a:t>
            </a:r>
            <a:r>
              <a:rPr lang="en-US" sz="1500" dirty="0" smtClean="0"/>
              <a:t>(except in case of a bona fide sale for an adequate and full consideration in money or money’s worth), </a:t>
            </a:r>
            <a:r>
              <a:rPr lang="en-US" sz="1500" b="1" dirty="0" smtClean="0">
                <a:solidFill>
                  <a:srgbClr val="0070C0"/>
                </a:solidFill>
              </a:rPr>
              <a:t>by trust or otherwise, under which he has retained for his life or for any period not ascertainable without reference to his death or for any period which does not in fact end before his death—</a:t>
            </a:r>
          </a:p>
          <a:p>
            <a:pPr marL="457063" lvl="1" indent="0">
              <a:buNone/>
            </a:pPr>
            <a:r>
              <a:rPr lang="en-US" sz="1500" b="1" dirty="0" smtClean="0">
                <a:solidFill>
                  <a:srgbClr val="0070C0"/>
                </a:solidFill>
              </a:rPr>
              <a:t>	(1)the possession or enjoyment of, or the right to the income from, the property, or</a:t>
            </a:r>
          </a:p>
          <a:p>
            <a:pPr marL="0" indent="0">
              <a:buNone/>
            </a:pPr>
            <a:r>
              <a:rPr lang="en-US" sz="1500" b="1" dirty="0" smtClean="0">
                <a:solidFill>
                  <a:srgbClr val="0070C0"/>
                </a:solidFill>
              </a:rPr>
              <a:t>	(2)the right, either alone or in conjunction with any person, to designate the persons who shall possess or enjoy the property or the income therefrom.</a:t>
            </a:r>
          </a:p>
          <a:p>
            <a:pPr marL="0" indent="0">
              <a:buNone/>
            </a:pPr>
            <a:r>
              <a:rPr lang="en-US" sz="1500" b="1" dirty="0" smtClean="0"/>
              <a:t>(b)</a:t>
            </a:r>
            <a:r>
              <a:rPr lang="en-US" sz="1500" b="1" cap="small" dirty="0" smtClean="0"/>
              <a:t>Voting rights</a:t>
            </a:r>
          </a:p>
          <a:p>
            <a:pPr marL="0" indent="0">
              <a:buNone/>
            </a:pPr>
            <a:r>
              <a:rPr lang="en-US" sz="1500" b="1" cap="small" dirty="0"/>
              <a:t>	</a:t>
            </a:r>
            <a:r>
              <a:rPr lang="en-US" sz="1500" b="1" dirty="0" smtClean="0"/>
              <a:t>(1)</a:t>
            </a:r>
            <a:r>
              <a:rPr lang="en-US" sz="1500" b="1" cap="small" dirty="0" smtClean="0"/>
              <a:t>In general </a:t>
            </a:r>
            <a:r>
              <a:rPr lang="en-US" sz="1500" dirty="0" smtClean="0"/>
              <a:t>For purposes of subsection (a)(1), the retention of the right to vote (directly or indirectly) shares of stock of a controlled corporation shall be considered to be a retention of the enjoyment of transferred property.</a:t>
            </a:r>
          </a:p>
          <a:p>
            <a:pPr marL="0" indent="0">
              <a:buNone/>
            </a:pPr>
            <a:r>
              <a:rPr lang="en-US" sz="1500" b="1" dirty="0" smtClean="0"/>
              <a:t>	(2)</a:t>
            </a:r>
            <a:r>
              <a:rPr lang="en-US" sz="1500" b="1" cap="small" dirty="0" smtClean="0"/>
              <a:t>Controlled corporation </a:t>
            </a:r>
            <a:r>
              <a:rPr lang="en-US" sz="1500" dirty="0" smtClean="0"/>
              <a:t>For purposes of paragraph (1), a corporation shall be treated as a controlled corporation if, at any time after the transfer of the property and during the 3-year period ending on the date of the decedent’s death, the decedent owned (with the application of section 318), or had the right (either alone or in conjunction with any person) to vote, stock possessing at least 20 percent of the total combined voting power of all classes of stock.</a:t>
            </a:r>
          </a:p>
          <a:p>
            <a:pPr marL="0" indent="0">
              <a:buNone/>
            </a:pPr>
            <a:r>
              <a:rPr lang="en-US" sz="1500" b="1" dirty="0" smtClean="0"/>
              <a:t>	(3)</a:t>
            </a:r>
            <a:r>
              <a:rPr lang="en-US" sz="1500" b="1" cap="small" dirty="0" smtClean="0"/>
              <a:t>Coordination with section 2035 </a:t>
            </a:r>
            <a:r>
              <a:rPr lang="en-US" sz="1500" dirty="0" smtClean="0"/>
              <a:t>For purposes of applying section 2035 with respect to paragraph (1), the relinquishment or cessation of voting rights shall be treated as a transfer of property made by the decedent.</a:t>
            </a:r>
          </a:p>
          <a:p>
            <a:pPr marL="0" indent="0">
              <a:buNone/>
            </a:pPr>
            <a:endParaRPr lang="en-US" sz="1500" dirty="0"/>
          </a:p>
        </p:txBody>
      </p:sp>
      <p:sp>
        <p:nvSpPr>
          <p:cNvPr id="5" name="Slide Number Placeholder 4"/>
          <p:cNvSpPr>
            <a:spLocks noGrp="1"/>
          </p:cNvSpPr>
          <p:nvPr>
            <p:ph type="sldNum" sz="quarter" idx="12"/>
          </p:nvPr>
        </p:nvSpPr>
        <p:spPr/>
        <p:txBody>
          <a:bodyPr/>
          <a:lstStyle/>
          <a:p>
            <a:fld id="{693B167E-EA96-4147-81DE-549160052C22}" type="slidenum">
              <a:rPr lang="en-US" smtClean="0"/>
              <a:t>17</a:t>
            </a:fld>
            <a:endParaRPr lang="en-US"/>
          </a:p>
        </p:txBody>
      </p:sp>
    </p:spTree>
    <p:extLst>
      <p:ext uri="{BB962C8B-B14F-4D97-AF65-F5344CB8AC3E}">
        <p14:creationId xmlns:p14="http://schemas.microsoft.com/office/powerpoint/2010/main" val="29524713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b="1" dirty="0"/>
              <a:t>Inclusion of Property in Estate of Decedent (resulting in step-up in basis on death</a:t>
            </a:r>
            <a:r>
              <a:rPr lang="en-US" b="1" dirty="0" smtClean="0"/>
              <a:t>) IRC</a:t>
            </a:r>
            <a:r>
              <a:rPr lang="en-US" dirty="0" smtClean="0"/>
              <a:t> </a:t>
            </a:r>
            <a:r>
              <a:rPr lang="en-US" b="1" dirty="0" smtClean="0"/>
              <a:t>§2038</a:t>
            </a:r>
            <a:r>
              <a:rPr lang="en-US" dirty="0" smtClean="0"/>
              <a:t> </a:t>
            </a:r>
            <a:endParaRPr lang="en-US" dirty="0"/>
          </a:p>
        </p:txBody>
      </p:sp>
      <p:sp>
        <p:nvSpPr>
          <p:cNvPr id="3" name="Content Placeholder 2"/>
          <p:cNvSpPr>
            <a:spLocks noGrp="1"/>
          </p:cNvSpPr>
          <p:nvPr>
            <p:ph idx="1"/>
          </p:nvPr>
        </p:nvSpPr>
        <p:spPr/>
        <p:txBody>
          <a:bodyPr>
            <a:normAutofit fontScale="92500" lnSpcReduction="10000"/>
          </a:bodyPr>
          <a:lstStyle/>
          <a:p>
            <a:pPr marL="0" indent="0">
              <a:buNone/>
            </a:pPr>
            <a:r>
              <a:rPr lang="en-US" b="1" dirty="0" smtClean="0"/>
              <a:t>IRC</a:t>
            </a:r>
            <a:r>
              <a:rPr lang="en-US" dirty="0" smtClean="0"/>
              <a:t> </a:t>
            </a:r>
            <a:r>
              <a:rPr lang="en-US" b="1" dirty="0"/>
              <a:t>§2038</a:t>
            </a:r>
            <a:endParaRPr lang="en-US" b="1" dirty="0" smtClean="0"/>
          </a:p>
          <a:p>
            <a:pPr marL="0" indent="0">
              <a:buNone/>
            </a:pPr>
            <a:r>
              <a:rPr lang="en-US" b="1" dirty="0" smtClean="0"/>
              <a:t>(a)</a:t>
            </a:r>
            <a:r>
              <a:rPr lang="en-US" b="1" cap="small" dirty="0" smtClean="0"/>
              <a:t>In general  </a:t>
            </a:r>
            <a:r>
              <a:rPr lang="en-US" b="1" dirty="0" smtClean="0">
                <a:solidFill>
                  <a:srgbClr val="0070C0"/>
                </a:solidFill>
              </a:rPr>
              <a:t>The value of the gross estate shall include the value of all property—To the extent of any interest therein of which the decedent has at any time made a transfer </a:t>
            </a:r>
            <a:r>
              <a:rPr lang="en-US" dirty="0" smtClean="0"/>
              <a:t>(except in case of a bona fide sale for an adequate and full consideration in money or money’s worth), </a:t>
            </a:r>
            <a:r>
              <a:rPr lang="en-US" b="1" dirty="0" smtClean="0">
                <a:solidFill>
                  <a:srgbClr val="0070C0"/>
                </a:solidFill>
              </a:rPr>
              <a:t>by trust or otherwise, where the enjoyment thereof was subject at the date of his death to any change through the exercise of a power (in whatever capacity exercisable) by the decedent alone or by the decedent in conjunction with any other person </a:t>
            </a:r>
            <a:r>
              <a:rPr lang="en-US" dirty="0" smtClean="0"/>
              <a:t>(without regard to when or from what source the decedent acquired such power), </a:t>
            </a:r>
            <a:r>
              <a:rPr lang="en-US" b="1" dirty="0" smtClean="0">
                <a:solidFill>
                  <a:srgbClr val="0070C0"/>
                </a:solidFill>
              </a:rPr>
              <a:t>to alter, amend, revoke, or terminate</a:t>
            </a:r>
            <a:r>
              <a:rPr lang="en-US" dirty="0" smtClean="0"/>
              <a:t>, or where any such power is relinquished during the 3 year period ending on the date of the decedent’s death.</a:t>
            </a:r>
            <a:endParaRPr lang="en-US" dirty="0"/>
          </a:p>
        </p:txBody>
      </p:sp>
      <p:sp>
        <p:nvSpPr>
          <p:cNvPr id="4" name="Slide Number Placeholder 3"/>
          <p:cNvSpPr>
            <a:spLocks noGrp="1"/>
          </p:cNvSpPr>
          <p:nvPr>
            <p:ph type="sldNum" sz="quarter" idx="12"/>
          </p:nvPr>
        </p:nvSpPr>
        <p:spPr/>
        <p:txBody>
          <a:bodyPr/>
          <a:lstStyle/>
          <a:p>
            <a:fld id="{693B167E-EA96-4147-81DE-549160052C22}" type="slidenum">
              <a:rPr lang="en-US" smtClean="0"/>
              <a:t>18</a:t>
            </a:fld>
            <a:endParaRPr lang="en-US"/>
          </a:p>
        </p:txBody>
      </p:sp>
    </p:spTree>
    <p:extLst>
      <p:ext uri="{BB962C8B-B14F-4D97-AF65-F5344CB8AC3E}">
        <p14:creationId xmlns:p14="http://schemas.microsoft.com/office/powerpoint/2010/main" val="41701520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BOE Rule 462.260 D</a:t>
            </a:r>
            <a:br>
              <a:rPr lang="en-US" dirty="0" smtClean="0"/>
            </a:br>
            <a:r>
              <a:rPr lang="en-US" dirty="0"/>
              <a:t>D</a:t>
            </a:r>
            <a:r>
              <a:rPr lang="en-US" dirty="0" smtClean="0"/>
              <a:t>ate </a:t>
            </a:r>
            <a:r>
              <a:rPr lang="en-US" dirty="0"/>
              <a:t>of Change in </a:t>
            </a:r>
            <a:r>
              <a:rPr lang="en-US" dirty="0" smtClean="0"/>
              <a:t>Ownership</a:t>
            </a:r>
            <a:endParaRPr lang="en-US" dirty="0"/>
          </a:p>
        </p:txBody>
      </p:sp>
      <p:sp>
        <p:nvSpPr>
          <p:cNvPr id="3" name="Content Placeholder 2"/>
          <p:cNvSpPr>
            <a:spLocks noGrp="1"/>
          </p:cNvSpPr>
          <p:nvPr>
            <p:ph idx="1"/>
          </p:nvPr>
        </p:nvSpPr>
        <p:spPr/>
        <p:txBody>
          <a:bodyPr>
            <a:normAutofit fontScale="62500" lnSpcReduction="20000"/>
          </a:bodyPr>
          <a:lstStyle/>
          <a:p>
            <a:endParaRPr lang="en-US" dirty="0"/>
          </a:p>
          <a:p>
            <a:pPr marL="0" indent="0">
              <a:buNone/>
            </a:pPr>
            <a:r>
              <a:rPr lang="en-US" dirty="0"/>
              <a:t> </a:t>
            </a:r>
            <a:r>
              <a:rPr lang="en-US" b="1" dirty="0"/>
              <a:t>(d) TRUSTS. </a:t>
            </a:r>
            <a:endParaRPr lang="en-US" dirty="0"/>
          </a:p>
          <a:p>
            <a:pPr marL="0" indent="0">
              <a:buNone/>
            </a:pPr>
            <a:r>
              <a:rPr lang="en-US" b="1" dirty="0"/>
              <a:t>(1) Revocable</a:t>
            </a:r>
            <a:r>
              <a:rPr lang="en-US" dirty="0"/>
              <a:t>. The date the trust becomes irrevocable. </a:t>
            </a:r>
          </a:p>
          <a:p>
            <a:pPr marL="0" indent="0">
              <a:buNone/>
            </a:pPr>
            <a:r>
              <a:rPr lang="en-US" dirty="0"/>
              <a:t>Example 1: A creates an inter </a:t>
            </a:r>
            <a:r>
              <a:rPr lang="en-US" dirty="0" err="1"/>
              <a:t>vivos</a:t>
            </a:r>
            <a:r>
              <a:rPr lang="en-US" dirty="0"/>
              <a:t> revocable trust that becomes irrevocable upon A's death. The date of trust in ownership is the date of A's death. </a:t>
            </a:r>
          </a:p>
          <a:p>
            <a:pPr marL="0" indent="0">
              <a:buNone/>
            </a:pPr>
            <a:r>
              <a:rPr lang="en-US" b="1" dirty="0"/>
              <a:t>(2) Irrevocable. </a:t>
            </a:r>
          </a:p>
          <a:p>
            <a:pPr marL="0" indent="0">
              <a:buNone/>
            </a:pPr>
            <a:r>
              <a:rPr lang="en-US" b="1" dirty="0" smtClean="0"/>
              <a:t>(</a:t>
            </a:r>
            <a:r>
              <a:rPr lang="en-US" b="1" dirty="0"/>
              <a:t>A) The date the property is placed in trust. </a:t>
            </a:r>
          </a:p>
          <a:p>
            <a:pPr marL="0" indent="0">
              <a:buNone/>
            </a:pPr>
            <a:r>
              <a:rPr lang="en-US" dirty="0"/>
              <a:t>Example 2: A's estate plan provides that upon A's death, property is transferred to an irrevocable testamentary trust. The date of change in ownership is the date of A's death. </a:t>
            </a:r>
          </a:p>
          <a:p>
            <a:pPr marL="0" indent="0">
              <a:buNone/>
            </a:pPr>
            <a:r>
              <a:rPr lang="en-US" dirty="0"/>
              <a:t>Example 3: A transfers to an irrevocable inter </a:t>
            </a:r>
            <a:r>
              <a:rPr lang="en-US" dirty="0" err="1"/>
              <a:t>vivos</a:t>
            </a:r>
            <a:r>
              <a:rPr lang="en-US" dirty="0"/>
              <a:t> trust. The date of change in ownership is the date of the transfer. </a:t>
            </a:r>
          </a:p>
          <a:p>
            <a:pPr marL="0" indent="0">
              <a:buNone/>
            </a:pPr>
            <a:r>
              <a:rPr lang="en-US" b="1" dirty="0"/>
              <a:t>(B) The effective date of the immediate right to present possession or enjoyment of a remainder or reversion occurs upon the termination of a life estate or other similar precedent property interest. </a:t>
            </a:r>
          </a:p>
          <a:p>
            <a:pPr marL="0" indent="0">
              <a:buNone/>
            </a:pPr>
            <a:r>
              <a:rPr lang="en-US" dirty="0"/>
              <a:t>Example 4: A creates an irrevocable trust, granting A's wife, B, a life estate in the beneficial use of the property with a remainder to C and D who are unrelated to A and B. The creation of a life estate in B is a transfer subject to the </a:t>
            </a:r>
            <a:r>
              <a:rPr lang="en-US" dirty="0" err="1"/>
              <a:t>interspousal</a:t>
            </a:r>
            <a:r>
              <a:rPr lang="en-US" dirty="0"/>
              <a:t> exclusion from change in ownership. Upon B's death, however, a change in ownership occurs because on that date C and D have an immediate right to the present possession and enjoyment of the remainder.</a:t>
            </a:r>
          </a:p>
        </p:txBody>
      </p:sp>
      <p:sp>
        <p:nvSpPr>
          <p:cNvPr id="4" name="Slide Number Placeholder 3"/>
          <p:cNvSpPr>
            <a:spLocks noGrp="1"/>
          </p:cNvSpPr>
          <p:nvPr>
            <p:ph type="sldNum" sz="quarter" idx="12"/>
          </p:nvPr>
        </p:nvSpPr>
        <p:spPr/>
        <p:txBody>
          <a:bodyPr/>
          <a:lstStyle/>
          <a:p>
            <a:fld id="{693B167E-EA96-4147-81DE-549160052C22}" type="slidenum">
              <a:rPr lang="en-US" smtClean="0"/>
              <a:t>19</a:t>
            </a:fld>
            <a:endParaRPr lang="en-US"/>
          </a:p>
        </p:txBody>
      </p:sp>
    </p:spTree>
    <p:extLst>
      <p:ext uri="{BB962C8B-B14F-4D97-AF65-F5344CB8AC3E}">
        <p14:creationId xmlns:p14="http://schemas.microsoft.com/office/powerpoint/2010/main" val="1571136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AGENDA</a:t>
            </a:r>
            <a:endParaRPr lang="en-US" b="1" dirty="0"/>
          </a:p>
        </p:txBody>
      </p:sp>
      <p:sp>
        <p:nvSpPr>
          <p:cNvPr id="3" name="Content Placeholder 2"/>
          <p:cNvSpPr>
            <a:spLocks noGrp="1"/>
          </p:cNvSpPr>
          <p:nvPr>
            <p:ph idx="1"/>
          </p:nvPr>
        </p:nvSpPr>
        <p:spPr/>
        <p:txBody>
          <a:bodyPr/>
          <a:lstStyle/>
          <a:p>
            <a:pPr marL="514350" indent="-514350">
              <a:buFont typeface="+mj-lt"/>
              <a:buAutoNum type="arabicPeriod"/>
            </a:pPr>
            <a:r>
              <a:rPr lang="en-US" dirty="0" smtClean="0"/>
              <a:t>Review of basic concepts (assessed value, appraised value, capital gains) and current law.</a:t>
            </a:r>
          </a:p>
          <a:p>
            <a:pPr marL="514350" indent="-514350">
              <a:buFont typeface="+mj-lt"/>
              <a:buAutoNum type="arabicPeriod"/>
            </a:pPr>
            <a:r>
              <a:rPr lang="en-US" dirty="0" smtClean="0"/>
              <a:t>Changes to rules under Proposition 19.</a:t>
            </a:r>
          </a:p>
          <a:p>
            <a:pPr marL="514350" indent="-514350">
              <a:buFont typeface="+mj-lt"/>
              <a:buAutoNum type="arabicPeriod"/>
            </a:pPr>
            <a:r>
              <a:rPr lang="en-US" dirty="0" smtClean="0"/>
              <a:t>Step-Up in Basis/Inclusion in Decedent’s estate under the IRC.</a:t>
            </a:r>
          </a:p>
          <a:p>
            <a:pPr marL="514350" indent="-514350">
              <a:buFont typeface="+mj-lt"/>
              <a:buAutoNum type="arabicPeriod"/>
            </a:pPr>
            <a:r>
              <a:rPr lang="en-US" dirty="0" smtClean="0"/>
              <a:t>Change in Ownership under existing BOE rules and annotations.</a:t>
            </a:r>
          </a:p>
          <a:p>
            <a:pPr marL="514350" indent="-514350">
              <a:buFont typeface="+mj-lt"/>
              <a:buAutoNum type="arabicPeriod"/>
            </a:pPr>
            <a:r>
              <a:rPr lang="en-US" dirty="0" smtClean="0"/>
              <a:t>Potential work-</a:t>
            </a:r>
            <a:r>
              <a:rPr lang="en-US" dirty="0" err="1" smtClean="0"/>
              <a:t>arounds</a:t>
            </a:r>
            <a:r>
              <a:rPr lang="en-US" dirty="0" smtClean="0"/>
              <a:t>.</a:t>
            </a:r>
          </a:p>
          <a:p>
            <a:pPr marL="514350" indent="-514350">
              <a:buFont typeface="+mj-lt"/>
              <a:buAutoNum type="arabicPeriod"/>
            </a:pPr>
            <a:r>
              <a:rPr lang="en-US" dirty="0" smtClean="0"/>
              <a:t>Questions for Ms. Cunha and Mr. </a:t>
            </a:r>
            <a:r>
              <a:rPr lang="en-US" dirty="0" err="1" smtClean="0"/>
              <a:t>Saldavia</a:t>
            </a:r>
            <a:r>
              <a:rPr lang="en-US" dirty="0" smtClean="0"/>
              <a:t>.</a:t>
            </a:r>
          </a:p>
          <a:p>
            <a:pPr marL="514350" indent="-514350">
              <a:buFont typeface="+mj-lt"/>
              <a:buAutoNum type="arabicPeriod"/>
            </a:pPr>
            <a:r>
              <a:rPr lang="en-US" dirty="0" smtClean="0"/>
              <a:t>Open forum for discussion.</a:t>
            </a:r>
          </a:p>
          <a:p>
            <a:pPr marL="514350" indent="-514350">
              <a:buFont typeface="+mj-lt"/>
              <a:buAutoNum type="arabicPeriod"/>
            </a:pPr>
            <a:endParaRPr lang="en-US" dirty="0" smtClean="0"/>
          </a:p>
          <a:p>
            <a:pPr marL="514350" indent="-514350">
              <a:buFont typeface="+mj-lt"/>
              <a:buAutoNum type="arabicPeriod"/>
            </a:pPr>
            <a:endParaRPr lang="en-US" dirty="0" smtClean="0"/>
          </a:p>
          <a:p>
            <a:pPr marL="514350" indent="-514350">
              <a:buFont typeface="+mj-lt"/>
              <a:buAutoNum type="arabicPeriod"/>
            </a:pPr>
            <a:endParaRPr lang="en-US" dirty="0"/>
          </a:p>
        </p:txBody>
      </p:sp>
      <p:sp>
        <p:nvSpPr>
          <p:cNvPr id="4" name="Slide Number Placeholder 3"/>
          <p:cNvSpPr>
            <a:spLocks noGrp="1"/>
          </p:cNvSpPr>
          <p:nvPr>
            <p:ph type="sldNum" sz="quarter" idx="12"/>
          </p:nvPr>
        </p:nvSpPr>
        <p:spPr/>
        <p:txBody>
          <a:bodyPr/>
          <a:lstStyle/>
          <a:p>
            <a:fld id="{693B167E-EA96-4147-81DE-549160052C22}" type="slidenum">
              <a:rPr lang="en-US" smtClean="0"/>
              <a:t>2</a:t>
            </a:fld>
            <a:endParaRPr lang="en-US"/>
          </a:p>
        </p:txBody>
      </p:sp>
    </p:spTree>
    <p:extLst>
      <p:ext uri="{BB962C8B-B14F-4D97-AF65-F5344CB8AC3E}">
        <p14:creationId xmlns:p14="http://schemas.microsoft.com/office/powerpoint/2010/main" val="24061924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BOE Annotations on </a:t>
            </a:r>
            <a:r>
              <a:rPr lang="en-US" dirty="0"/>
              <a:t>W</a:t>
            </a:r>
            <a:r>
              <a:rPr lang="en-US" dirty="0" smtClean="0"/>
              <a:t>hen CIO Occurs</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Entities </a:t>
            </a:r>
            <a:r>
              <a:rPr lang="en-US" dirty="0"/>
              <a:t>or Trusts will be considered “see-through” for purposes of property tax</a:t>
            </a:r>
          </a:p>
          <a:p>
            <a:pPr lvl="1"/>
            <a:r>
              <a:rPr lang="en-US" dirty="0"/>
              <a:t>Present income beneficiary is the “owner” even if their interest is defeasible (Rule </a:t>
            </a:r>
            <a:r>
              <a:rPr lang="en-US" dirty="0" smtClean="0"/>
              <a:t>462.160</a:t>
            </a:r>
            <a:r>
              <a:rPr lang="en-US" dirty="0"/>
              <a:t>)</a:t>
            </a:r>
            <a:endParaRPr lang="en-US" dirty="0" smtClean="0"/>
          </a:p>
          <a:p>
            <a:pPr lvl="1"/>
            <a:r>
              <a:rPr lang="en-US" dirty="0">
                <a:hlinkClick r:id="rId2" tooltip="PDF backup letters"/>
              </a:rPr>
              <a:t>625.0220 </a:t>
            </a:r>
            <a:r>
              <a:rPr lang="en-US" b="1" dirty="0"/>
              <a:t>Trusts. </a:t>
            </a:r>
            <a:r>
              <a:rPr lang="en-US" b="1" dirty="0">
                <a:solidFill>
                  <a:srgbClr val="0070C0"/>
                </a:solidFill>
              </a:rPr>
              <a:t>A transfer of property to an irrevocable trust which grants a defeasible life estate to some of the trustors' children and a defeasible remainder interest to others qualifies for the parent/child exclusion contained in Revenue and Taxation Code section 63.1. The transfer to the trust may be gratuitous or for consideration and the life estate may be measured by the life of the trustor or one or more of the beneficiaries. </a:t>
            </a:r>
            <a:endParaRPr lang="en-US" b="1" dirty="0" smtClean="0">
              <a:solidFill>
                <a:srgbClr val="0070C0"/>
              </a:solidFill>
            </a:endParaRPr>
          </a:p>
          <a:p>
            <a:pPr lvl="1"/>
            <a:r>
              <a:rPr lang="en-US" dirty="0">
                <a:hlinkClick r:id="rId3" tooltip="PDF backup letters"/>
              </a:rPr>
              <a:t>625.0203</a:t>
            </a:r>
            <a:r>
              <a:rPr lang="en-US" dirty="0"/>
              <a:t> </a:t>
            </a:r>
            <a:r>
              <a:rPr lang="en-US" b="1" dirty="0"/>
              <a:t>Trusts. </a:t>
            </a:r>
            <a:r>
              <a:rPr lang="en-US" dirty="0"/>
              <a:t>The parent-child exclusion applies to transfers of real property interests into irrevocable trusts that are for the sole benefit of one or more children of the eligible transferor parent, even though the trustee has the discretion to accumulate trust income and principal.  </a:t>
            </a:r>
            <a:endParaRPr lang="en-US" dirty="0" smtClean="0"/>
          </a:p>
          <a:p>
            <a:pPr lvl="1"/>
            <a:r>
              <a:rPr lang="en-US" dirty="0" smtClean="0">
                <a:hlinkClick r:id="rId4" tooltip="PDF backup letters"/>
              </a:rPr>
              <a:t>625.0204</a:t>
            </a:r>
            <a:r>
              <a:rPr lang="en-US" dirty="0">
                <a:hlinkClick r:id="rId4" tooltip="PDF backup letters"/>
              </a:rPr>
              <a:t> </a:t>
            </a:r>
            <a:r>
              <a:rPr lang="en-US" b="1" dirty="0"/>
              <a:t>Trusts. </a:t>
            </a:r>
            <a:r>
              <a:rPr lang="en-US" dirty="0"/>
              <a:t>The transfer of real property to a trust with directions that the trustee withhold distribution of the property and any income it earns until the happening of a specified event, such as the death of the trustor or the reaching of a particular age by the beneficiary, constitutes a transfer of a present interest in the property, and as such, does not prevent the application of the parent-child exclusion, provided that no other person has any intervening right, title, or interest in the property or income of the trust. C 3/23/1992.</a:t>
            </a:r>
          </a:p>
          <a:p>
            <a:pPr marL="457063" lvl="1" indent="0">
              <a:buNone/>
            </a:pPr>
            <a:endParaRPr lang="en-US" dirty="0"/>
          </a:p>
        </p:txBody>
      </p:sp>
      <p:sp>
        <p:nvSpPr>
          <p:cNvPr id="4" name="Slide Number Placeholder 3"/>
          <p:cNvSpPr>
            <a:spLocks noGrp="1"/>
          </p:cNvSpPr>
          <p:nvPr>
            <p:ph type="sldNum" sz="quarter" idx="12"/>
          </p:nvPr>
        </p:nvSpPr>
        <p:spPr/>
        <p:txBody>
          <a:bodyPr/>
          <a:lstStyle/>
          <a:p>
            <a:fld id="{693B167E-EA96-4147-81DE-549160052C22}" type="slidenum">
              <a:rPr lang="en-US" smtClean="0"/>
              <a:t>20</a:t>
            </a:fld>
            <a:endParaRPr lang="en-US"/>
          </a:p>
        </p:txBody>
      </p:sp>
    </p:spTree>
    <p:extLst>
      <p:ext uri="{BB962C8B-B14F-4D97-AF65-F5344CB8AC3E}">
        <p14:creationId xmlns:p14="http://schemas.microsoft.com/office/powerpoint/2010/main" val="12561657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IS THERE A WORK-AROUND?</a:t>
            </a:r>
            <a:endParaRPr lang="en-US" b="1" dirty="0"/>
          </a:p>
        </p:txBody>
      </p:sp>
      <p:sp>
        <p:nvSpPr>
          <p:cNvPr id="3" name="Content Placeholder 2"/>
          <p:cNvSpPr>
            <a:spLocks noGrp="1"/>
          </p:cNvSpPr>
          <p:nvPr>
            <p:ph idx="1"/>
          </p:nvPr>
        </p:nvSpPr>
        <p:spPr/>
        <p:txBody>
          <a:bodyPr>
            <a:normAutofit fontScale="92500" lnSpcReduction="10000"/>
          </a:bodyPr>
          <a:lstStyle/>
          <a:p>
            <a:pPr marL="0" indent="0">
              <a:buNone/>
            </a:pPr>
            <a:endParaRPr lang="en-US" dirty="0" smtClean="0"/>
          </a:p>
          <a:p>
            <a:pPr fontAlgn="base"/>
            <a:r>
              <a:rPr lang="en-US" b="1" dirty="0" smtClean="0">
                <a:solidFill>
                  <a:srgbClr val="0070C0"/>
                </a:solidFill>
              </a:rPr>
              <a:t>Can client give rentals to child and contract with child to receive rents during client’s lifetime?</a:t>
            </a:r>
            <a:r>
              <a:rPr lang="en-US" b="1" dirty="0" smtClean="0"/>
              <a:t> </a:t>
            </a:r>
            <a:r>
              <a:rPr lang="en-US" dirty="0" smtClean="0"/>
              <a:t>If client retains a legal right to receive income, it will be included in the parent’s estate on death under IRC § 2036(a)(1). </a:t>
            </a:r>
            <a:r>
              <a:rPr lang="en-US" dirty="0"/>
              <a:t>California Evidence Code §</a:t>
            </a:r>
            <a:r>
              <a:rPr lang="en-US" dirty="0" smtClean="0"/>
              <a:t> 662 states that “[t]he owner of the legal title to property is presumed to be the owner of the full beneficial title. This presumption may be rebutted only by clear and convincing proof.”  Child is on title, but does s/he own the full beneficial title?  Is this arrangement violating the assignment of income doctrine</a:t>
            </a:r>
            <a:r>
              <a:rPr lang="en-US" dirty="0"/>
              <a:t>? The assignment of income doctrine states that the taxpayer who earns the income must pay the tax on that income, even if he gave the right to collect the income to another person</a:t>
            </a:r>
            <a:r>
              <a:rPr lang="en-US" dirty="0" smtClean="0"/>
              <a:t>.  </a:t>
            </a:r>
            <a:r>
              <a:rPr lang="en-US" b="1" dirty="0" smtClean="0"/>
              <a:t>Since client is retaining the beneficial use of the property, can the assumption be rebutted by further BOE guidance?</a:t>
            </a:r>
            <a:endParaRPr lang="en-US" b="1" dirty="0" smtClean="0">
              <a:solidFill>
                <a:srgbClr val="0070C0"/>
              </a:solidFill>
            </a:endParaRPr>
          </a:p>
        </p:txBody>
      </p:sp>
      <p:sp>
        <p:nvSpPr>
          <p:cNvPr id="5" name="Slide Number Placeholder 4"/>
          <p:cNvSpPr>
            <a:spLocks noGrp="1"/>
          </p:cNvSpPr>
          <p:nvPr>
            <p:ph type="sldNum" sz="quarter" idx="12"/>
          </p:nvPr>
        </p:nvSpPr>
        <p:spPr/>
        <p:txBody>
          <a:bodyPr/>
          <a:lstStyle/>
          <a:p>
            <a:fld id="{693B167E-EA96-4147-81DE-549160052C22}" type="slidenum">
              <a:rPr lang="en-US" smtClean="0"/>
              <a:t>21</a:t>
            </a:fld>
            <a:endParaRPr lang="en-US"/>
          </a:p>
        </p:txBody>
      </p:sp>
    </p:spTree>
    <p:extLst>
      <p:ext uri="{BB962C8B-B14F-4D97-AF65-F5344CB8AC3E}">
        <p14:creationId xmlns:p14="http://schemas.microsoft.com/office/powerpoint/2010/main" val="31519261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IS THERE A WORK-AROUND?</a:t>
            </a:r>
            <a:endParaRPr lang="en-US" b="1" dirty="0"/>
          </a:p>
        </p:txBody>
      </p:sp>
      <p:sp>
        <p:nvSpPr>
          <p:cNvPr id="3" name="Content Placeholder 2"/>
          <p:cNvSpPr>
            <a:spLocks noGrp="1"/>
          </p:cNvSpPr>
          <p:nvPr>
            <p:ph idx="1"/>
          </p:nvPr>
        </p:nvSpPr>
        <p:spPr/>
        <p:txBody>
          <a:bodyPr>
            <a:normAutofit lnSpcReduction="10000"/>
          </a:bodyPr>
          <a:lstStyle/>
          <a:p>
            <a:pPr marL="0" indent="0">
              <a:buNone/>
            </a:pPr>
            <a:r>
              <a:rPr lang="en-US" b="1" dirty="0" smtClean="0">
                <a:solidFill>
                  <a:srgbClr val="0070C0"/>
                </a:solidFill>
              </a:rPr>
              <a:t>Can client transfer the property to an irrevocable trust and retain the right to change the beneficiaries? </a:t>
            </a:r>
          </a:p>
          <a:p>
            <a:pPr marL="0" indent="0">
              <a:buNone/>
            </a:pPr>
            <a:r>
              <a:rPr lang="en-US" dirty="0" smtClean="0"/>
              <a:t>Under </a:t>
            </a:r>
            <a:r>
              <a:rPr lang="en-US" dirty="0"/>
              <a:t>IRC §§2036 (a) and 2036(b), </a:t>
            </a:r>
            <a:r>
              <a:rPr lang="en-US" dirty="0" smtClean="0"/>
              <a:t>this transfer will cause inclusion </a:t>
            </a:r>
            <a:r>
              <a:rPr lang="en-US" dirty="0"/>
              <a:t>in the decedent’s estate.  Will that satisfy the requirements of BOE Annotation </a:t>
            </a:r>
            <a:r>
              <a:rPr lang="en-US" dirty="0" smtClean="0"/>
              <a:t>625.0220? (A </a:t>
            </a:r>
            <a:r>
              <a:rPr lang="en-US" dirty="0"/>
              <a:t>transfer of property to an irrevocable trust which grants a defeasible life estate to some of the trustors' children and a defeasible remainder interest to others qualifies for the parent/child exclusion contained in Revenue and Taxation Code section 63.1. The transfer to the trust may be gratuitous or for consideration and the life estate may be measured by the life of the trustor or one or more of the beneficiaries</a:t>
            </a:r>
            <a:r>
              <a:rPr lang="en-US" dirty="0" smtClean="0"/>
              <a:t>.)</a:t>
            </a:r>
            <a:r>
              <a:rPr lang="en-US" dirty="0"/>
              <a:t> </a:t>
            </a:r>
          </a:p>
        </p:txBody>
      </p:sp>
      <p:sp>
        <p:nvSpPr>
          <p:cNvPr id="5" name="Slide Number Placeholder 4"/>
          <p:cNvSpPr>
            <a:spLocks noGrp="1"/>
          </p:cNvSpPr>
          <p:nvPr>
            <p:ph type="sldNum" sz="quarter" idx="12"/>
          </p:nvPr>
        </p:nvSpPr>
        <p:spPr/>
        <p:txBody>
          <a:bodyPr/>
          <a:lstStyle/>
          <a:p>
            <a:fld id="{693B167E-EA96-4147-81DE-549160052C22}" type="slidenum">
              <a:rPr lang="en-US" smtClean="0"/>
              <a:t>22</a:t>
            </a:fld>
            <a:endParaRPr lang="en-US"/>
          </a:p>
        </p:txBody>
      </p:sp>
    </p:spTree>
    <p:extLst>
      <p:ext uri="{BB962C8B-B14F-4D97-AF65-F5344CB8AC3E}">
        <p14:creationId xmlns:p14="http://schemas.microsoft.com/office/powerpoint/2010/main" val="27520701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IS THERE A WORK-AROUND?</a:t>
            </a:r>
            <a:endParaRPr lang="en-US" b="1" dirty="0"/>
          </a:p>
        </p:txBody>
      </p:sp>
      <p:sp>
        <p:nvSpPr>
          <p:cNvPr id="3" name="Content Placeholder 2"/>
          <p:cNvSpPr>
            <a:spLocks noGrp="1"/>
          </p:cNvSpPr>
          <p:nvPr>
            <p:ph idx="1"/>
          </p:nvPr>
        </p:nvSpPr>
        <p:spPr/>
        <p:txBody>
          <a:bodyPr>
            <a:normAutofit fontScale="85000" lnSpcReduction="20000"/>
          </a:bodyPr>
          <a:lstStyle/>
          <a:p>
            <a:pPr marL="0" indent="0">
              <a:buNone/>
            </a:pPr>
            <a:r>
              <a:rPr lang="en-US" b="1" dirty="0" smtClean="0">
                <a:solidFill>
                  <a:srgbClr val="0070C0"/>
                </a:solidFill>
              </a:rPr>
              <a:t>Can ownership in a legal entity avoid reassessment on parent’s death?</a:t>
            </a:r>
          </a:p>
          <a:p>
            <a:r>
              <a:rPr lang="en-US" b="1" dirty="0" smtClean="0"/>
              <a:t>CIO within a legal entity (corp., partnership, LLC) occurs when </a:t>
            </a:r>
          </a:p>
          <a:p>
            <a:pPr lvl="1"/>
            <a:r>
              <a:rPr lang="en-US" b="1" dirty="0" smtClean="0"/>
              <a:t>(1</a:t>
            </a:r>
            <a:r>
              <a:rPr lang="en-US" b="1" dirty="0"/>
              <a:t>) A transfer of ownership interests in an entity where a person or entity acquires more than 50 percent of the ownership interest in a legal entity. This type of transfer is referred to as a </a:t>
            </a:r>
            <a:r>
              <a:rPr lang="en-US" b="1" dirty="0">
                <a:hlinkClick r:id="rId2"/>
              </a:rPr>
              <a:t>change in control</a:t>
            </a:r>
            <a:r>
              <a:rPr lang="en-US" b="1" dirty="0"/>
              <a:t> (See </a:t>
            </a:r>
            <a:r>
              <a:rPr lang="en-US" b="1" dirty="0" smtClean="0"/>
              <a:t>R&amp;T </a:t>
            </a:r>
            <a:r>
              <a:rPr lang="en-US" b="1" dirty="0"/>
              <a:t>Code </a:t>
            </a:r>
            <a:r>
              <a:rPr lang="en-US" b="1" dirty="0">
                <a:hlinkClick r:id="rId3"/>
              </a:rPr>
              <a:t>section 64(c)</a:t>
            </a:r>
            <a:r>
              <a:rPr lang="en-US" b="1" dirty="0"/>
              <a:t>) For an example, refer to </a:t>
            </a:r>
            <a:r>
              <a:rPr lang="en-US" b="1" dirty="0">
                <a:hlinkClick r:id="rId4"/>
              </a:rPr>
              <a:t>Property Tax Rule 462.180(d</a:t>
            </a:r>
            <a:r>
              <a:rPr lang="en-US" b="1" dirty="0" smtClean="0">
                <a:hlinkClick r:id="rId4"/>
              </a:rPr>
              <a:t>)</a:t>
            </a:r>
            <a:r>
              <a:rPr lang="en-US" b="1" dirty="0" smtClean="0"/>
              <a:t>.</a:t>
            </a:r>
          </a:p>
          <a:p>
            <a:pPr lvl="1"/>
            <a:r>
              <a:rPr lang="en-US" b="1" dirty="0" smtClean="0"/>
              <a:t>(</a:t>
            </a:r>
            <a:r>
              <a:rPr lang="en-US" b="1" dirty="0"/>
              <a:t>2) This type of transfer is referred to as a cumulative transfer of original co-owners’ interests (commonly referred to as a change in ownership). (See Revenue and Taxation Code </a:t>
            </a:r>
            <a:r>
              <a:rPr lang="en-US" b="1" dirty="0">
                <a:hlinkClick r:id="rId3"/>
              </a:rPr>
              <a:t>section 64(d)</a:t>
            </a:r>
            <a:r>
              <a:rPr lang="en-US" b="1" dirty="0"/>
              <a:t>) For an example, refer to </a:t>
            </a:r>
            <a:r>
              <a:rPr lang="en-US" b="1" dirty="0">
                <a:hlinkClick r:id="rId4"/>
              </a:rPr>
              <a:t>Property Tax Rule 462.180(d)(2): Ex: #8</a:t>
            </a:r>
            <a:r>
              <a:rPr lang="en-US" b="1" dirty="0"/>
              <a:t>.</a:t>
            </a:r>
          </a:p>
          <a:p>
            <a:r>
              <a:rPr lang="en-US" dirty="0" smtClean="0"/>
              <a:t>Parent retains 49% ownership of property and transfers the other 51% to child (on or </a:t>
            </a:r>
            <a:r>
              <a:rPr lang="en-US" smtClean="0"/>
              <a:t>before 2/15/21</a:t>
            </a:r>
            <a:r>
              <a:rPr lang="en-US" dirty="0" smtClean="0"/>
              <a:t>).  Parent and child form LLC and transfer their respective interests to the LLC.  Parent’s death does not result in change in control or a change in more than 50% within that legal entity.  49% of the property receives a step-up in basis under IRC §1014. </a:t>
            </a:r>
            <a:r>
              <a:rPr lang="en-US" b="1" dirty="0" smtClean="0"/>
              <a:t>(Does entire 49% get step-up in basis?)</a:t>
            </a:r>
          </a:p>
          <a:p>
            <a:r>
              <a:rPr lang="en-US" b="1" dirty="0" smtClean="0">
                <a:solidFill>
                  <a:srgbClr val="FF0000"/>
                </a:solidFill>
              </a:rPr>
              <a:t>Caution:  The transfer may trigger the “Due on Sale” clause if there is a loan.</a:t>
            </a:r>
            <a:endParaRPr lang="en-US" b="1" dirty="0">
              <a:solidFill>
                <a:srgbClr val="FF0000"/>
              </a:solidFill>
            </a:endParaRPr>
          </a:p>
        </p:txBody>
      </p:sp>
      <p:sp>
        <p:nvSpPr>
          <p:cNvPr id="5" name="Slide Number Placeholder 4"/>
          <p:cNvSpPr>
            <a:spLocks noGrp="1"/>
          </p:cNvSpPr>
          <p:nvPr>
            <p:ph type="sldNum" sz="quarter" idx="12"/>
          </p:nvPr>
        </p:nvSpPr>
        <p:spPr/>
        <p:txBody>
          <a:bodyPr/>
          <a:lstStyle/>
          <a:p>
            <a:fld id="{693B167E-EA96-4147-81DE-549160052C22}" type="slidenum">
              <a:rPr lang="en-US" smtClean="0"/>
              <a:t>23</a:t>
            </a:fld>
            <a:endParaRPr lang="en-US"/>
          </a:p>
        </p:txBody>
      </p:sp>
    </p:spTree>
    <p:extLst>
      <p:ext uri="{BB962C8B-B14F-4D97-AF65-F5344CB8AC3E}">
        <p14:creationId xmlns:p14="http://schemas.microsoft.com/office/powerpoint/2010/main" val="36532639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7982" y="365126"/>
            <a:ext cx="10512862" cy="1768474"/>
          </a:xfrm>
        </p:spPr>
        <p:txBody>
          <a:bodyPr>
            <a:normAutofit fontScale="90000"/>
          </a:bodyPr>
          <a:lstStyle/>
          <a:p>
            <a:pPr algn="ctr"/>
            <a:r>
              <a:rPr lang="en-US" b="1" dirty="0" smtClean="0"/>
              <a:t>Can BOE change these rules?</a:t>
            </a:r>
            <a:br>
              <a:rPr lang="en-US" b="1" dirty="0" smtClean="0"/>
            </a:br>
            <a:r>
              <a:rPr lang="en-US" b="1" dirty="0" smtClean="0"/>
              <a:t>When is the transfer complete?  Date of recording or date of signing?</a:t>
            </a:r>
            <a:endParaRPr lang="en-US" b="1" dirty="0"/>
          </a:p>
        </p:txBody>
      </p:sp>
      <p:sp>
        <p:nvSpPr>
          <p:cNvPr id="3" name="Content Placeholder 2"/>
          <p:cNvSpPr>
            <a:spLocks noGrp="1"/>
          </p:cNvSpPr>
          <p:nvPr>
            <p:ph idx="1"/>
          </p:nvPr>
        </p:nvSpPr>
        <p:spPr>
          <a:xfrm>
            <a:off x="837982" y="2133600"/>
            <a:ext cx="10512862" cy="4351338"/>
          </a:xfrm>
        </p:spPr>
        <p:txBody>
          <a:bodyPr>
            <a:normAutofit/>
          </a:bodyPr>
          <a:lstStyle/>
          <a:p>
            <a:pPr marL="0" indent="0" algn="ctr">
              <a:buNone/>
            </a:pPr>
            <a:endParaRPr lang="en-US" b="1" dirty="0" smtClean="0">
              <a:solidFill>
                <a:srgbClr val="0070C0"/>
              </a:solidFill>
            </a:endParaRPr>
          </a:p>
          <a:p>
            <a:pPr marL="0" indent="0" algn="ctr">
              <a:buNone/>
            </a:pPr>
            <a:r>
              <a:rPr lang="en-US" sz="3600" b="1" dirty="0" smtClean="0">
                <a:solidFill>
                  <a:srgbClr val="0070C0"/>
                </a:solidFill>
              </a:rPr>
              <a:t>QUESTIONS SUMBITTED PRIOR TO PRESENTATION </a:t>
            </a:r>
            <a:endParaRPr lang="en-US" sz="3600" b="1" dirty="0">
              <a:solidFill>
                <a:srgbClr val="0070C0"/>
              </a:solidFill>
            </a:endParaRPr>
          </a:p>
          <a:p>
            <a:pPr marL="0" indent="0" algn="ctr">
              <a:buNone/>
            </a:pPr>
            <a:r>
              <a:rPr lang="en-US" sz="3600" b="1" dirty="0" smtClean="0">
                <a:solidFill>
                  <a:srgbClr val="0070C0"/>
                </a:solidFill>
              </a:rPr>
              <a:t>NOW WE TURN TO MS. CUNHA AND MR. SALDAVIA</a:t>
            </a:r>
            <a:r>
              <a:rPr lang="en-US" sz="3600" b="1" dirty="0">
                <a:solidFill>
                  <a:srgbClr val="0070C0"/>
                </a:solidFill>
              </a:rPr>
              <a:t>!</a:t>
            </a:r>
            <a:r>
              <a:rPr lang="en-US" sz="3600" b="1" dirty="0" smtClean="0"/>
              <a:t>  </a:t>
            </a:r>
            <a:endParaRPr lang="en-US" sz="3600" b="1" dirty="0"/>
          </a:p>
        </p:txBody>
      </p:sp>
      <p:sp>
        <p:nvSpPr>
          <p:cNvPr id="5" name="Slide Number Placeholder 4"/>
          <p:cNvSpPr>
            <a:spLocks noGrp="1"/>
          </p:cNvSpPr>
          <p:nvPr>
            <p:ph type="sldNum" sz="quarter" idx="12"/>
          </p:nvPr>
        </p:nvSpPr>
        <p:spPr/>
        <p:txBody>
          <a:bodyPr/>
          <a:lstStyle/>
          <a:p>
            <a:fld id="{693B167E-EA96-4147-81DE-549160052C22}" type="slidenum">
              <a:rPr lang="en-US" smtClean="0"/>
              <a:t>24</a:t>
            </a:fld>
            <a:endParaRPr lang="en-US"/>
          </a:p>
        </p:txBody>
      </p:sp>
    </p:spTree>
    <p:extLst>
      <p:ext uri="{BB962C8B-B14F-4D97-AF65-F5344CB8AC3E}">
        <p14:creationId xmlns:p14="http://schemas.microsoft.com/office/powerpoint/2010/main" val="2913304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674812" y="914400"/>
            <a:ext cx="9141619" cy="5029200"/>
          </a:xfrm>
        </p:spPr>
        <p:txBody>
          <a:bodyPr>
            <a:normAutofit lnSpcReduction="10000"/>
          </a:bodyPr>
          <a:lstStyle/>
          <a:p>
            <a:pPr>
              <a:spcBef>
                <a:spcPts val="600"/>
              </a:spcBef>
            </a:pPr>
            <a:endParaRPr lang="en-US" sz="1400" b="1" dirty="0" smtClean="0"/>
          </a:p>
          <a:p>
            <a:pPr>
              <a:spcBef>
                <a:spcPts val="600"/>
              </a:spcBef>
            </a:pPr>
            <a:r>
              <a:rPr lang="en-US" sz="2400" b="1" dirty="0" smtClean="0"/>
              <a:t>Santa Cruz County Estate Planning Council</a:t>
            </a:r>
          </a:p>
          <a:p>
            <a:pPr>
              <a:spcBef>
                <a:spcPts val="600"/>
              </a:spcBef>
            </a:pPr>
            <a:r>
              <a:rPr lang="en-US" sz="2400" b="1" dirty="0" smtClean="0"/>
              <a:t>PROPOSITION 19 WEBINAR</a:t>
            </a:r>
          </a:p>
          <a:p>
            <a:pPr>
              <a:spcBef>
                <a:spcPts val="600"/>
              </a:spcBef>
            </a:pPr>
            <a:r>
              <a:rPr lang="en-US" sz="2400" b="1" dirty="0" smtClean="0"/>
              <a:t>January 13, 2021</a:t>
            </a:r>
          </a:p>
          <a:p>
            <a:pPr>
              <a:spcBef>
                <a:spcPts val="600"/>
              </a:spcBef>
            </a:pPr>
            <a:endParaRPr lang="en-US" sz="1400" b="1" dirty="0"/>
          </a:p>
          <a:p>
            <a:pPr>
              <a:spcBef>
                <a:spcPts val="600"/>
              </a:spcBef>
            </a:pPr>
            <a:endParaRPr lang="en-US" sz="1400" b="1" dirty="0" smtClean="0"/>
          </a:p>
          <a:p>
            <a:pPr>
              <a:spcBef>
                <a:spcPts val="600"/>
              </a:spcBef>
            </a:pPr>
            <a:endParaRPr lang="en-US" sz="1400" b="1" dirty="0" smtClean="0"/>
          </a:p>
          <a:p>
            <a:pPr>
              <a:spcBef>
                <a:spcPts val="600"/>
              </a:spcBef>
            </a:pPr>
            <a:r>
              <a:rPr lang="en-US" sz="1600" b="1" dirty="0" smtClean="0"/>
              <a:t>Emily J. </a:t>
            </a:r>
            <a:r>
              <a:rPr lang="en-US" sz="1600" b="1" dirty="0" err="1" smtClean="0"/>
              <a:t>Buchbinder</a:t>
            </a:r>
            <a:r>
              <a:rPr lang="en-US" sz="1600" b="1" dirty="0" smtClean="0"/>
              <a:t>, Esq., LL.M. Taxation</a:t>
            </a:r>
          </a:p>
          <a:p>
            <a:pPr>
              <a:spcBef>
                <a:spcPts val="600"/>
              </a:spcBef>
            </a:pPr>
            <a:r>
              <a:rPr lang="en-US" sz="1600" b="1" dirty="0" smtClean="0">
                <a:solidFill>
                  <a:srgbClr val="0070C0"/>
                </a:solidFill>
              </a:rPr>
              <a:t>Certified Legal Specialist in Estate Planning, Trust &amp; Probate Law, California Bar Association</a:t>
            </a:r>
          </a:p>
          <a:p>
            <a:pPr>
              <a:spcBef>
                <a:spcPts val="600"/>
              </a:spcBef>
            </a:pPr>
            <a:endParaRPr lang="en-US" sz="1600" b="1" dirty="0" smtClean="0"/>
          </a:p>
          <a:p>
            <a:pPr>
              <a:spcBef>
                <a:spcPts val="600"/>
              </a:spcBef>
            </a:pPr>
            <a:r>
              <a:rPr lang="en-US" sz="1600" b="1" dirty="0" smtClean="0"/>
              <a:t>Amy R. Henderson, Esq.</a:t>
            </a:r>
          </a:p>
          <a:p>
            <a:pPr>
              <a:spcBef>
                <a:spcPts val="600"/>
              </a:spcBef>
            </a:pPr>
            <a:r>
              <a:rPr lang="en-US" sz="1600" dirty="0" smtClean="0">
                <a:solidFill>
                  <a:srgbClr val="0070C0"/>
                </a:solidFill>
              </a:rPr>
              <a:t>525 Capitola Avenue, Capitola, CA  95010</a:t>
            </a:r>
          </a:p>
          <a:p>
            <a:pPr>
              <a:spcBef>
                <a:spcPts val="600"/>
              </a:spcBef>
            </a:pPr>
            <a:r>
              <a:rPr lang="en-US" sz="1600" dirty="0" smtClean="0">
                <a:solidFill>
                  <a:srgbClr val="0070C0"/>
                </a:solidFill>
              </a:rPr>
              <a:t>www.buchbinderlaw.com</a:t>
            </a:r>
          </a:p>
          <a:p>
            <a:pPr>
              <a:spcBef>
                <a:spcPts val="600"/>
              </a:spcBef>
            </a:pPr>
            <a:r>
              <a:rPr lang="en-US" sz="1600" dirty="0" smtClean="0">
                <a:solidFill>
                  <a:srgbClr val="0070C0"/>
                </a:solidFill>
              </a:rPr>
              <a:t>(831) 462-1313</a:t>
            </a:r>
          </a:p>
          <a:p>
            <a:pPr>
              <a:spcBef>
                <a:spcPts val="600"/>
              </a:spcBef>
            </a:pPr>
            <a:endParaRPr lang="en-US" sz="1600" dirty="0"/>
          </a:p>
          <a:p>
            <a:pPr>
              <a:spcBef>
                <a:spcPts val="600"/>
              </a:spcBef>
            </a:pPr>
            <a:r>
              <a:rPr lang="en-US" sz="1600" b="1" dirty="0" smtClean="0"/>
              <a:t>Claudia Cunha, Santa Cruz County Assessor’s Office</a:t>
            </a:r>
          </a:p>
          <a:p>
            <a:pPr>
              <a:spcBef>
                <a:spcPts val="600"/>
              </a:spcBef>
            </a:pPr>
            <a:r>
              <a:rPr lang="en-US" sz="1600" b="1" dirty="0" smtClean="0"/>
              <a:t>Sean </a:t>
            </a:r>
            <a:r>
              <a:rPr lang="en-US" sz="1600" b="1" dirty="0" err="1" smtClean="0"/>
              <a:t>Saldavia</a:t>
            </a:r>
            <a:r>
              <a:rPr lang="en-US" sz="1600" b="1" dirty="0" smtClean="0"/>
              <a:t>, Santa Cruz County Recorder’s Office</a:t>
            </a:r>
          </a:p>
        </p:txBody>
      </p:sp>
    </p:spTree>
    <p:extLst>
      <p:ext uri="{BB962C8B-B14F-4D97-AF65-F5344CB8AC3E}">
        <p14:creationId xmlns:p14="http://schemas.microsoft.com/office/powerpoint/2010/main" val="19693189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solidFill>
                  <a:srgbClr val="C00000"/>
                </a:solidFill>
              </a:rPr>
              <a:t>DISCLAIMER</a:t>
            </a:r>
            <a:endParaRPr lang="en-US" b="1" dirty="0">
              <a:solidFill>
                <a:srgbClr val="C00000"/>
              </a:solidFill>
            </a:endParaRPr>
          </a:p>
        </p:txBody>
      </p:sp>
      <p:sp>
        <p:nvSpPr>
          <p:cNvPr id="3" name="Content Placeholder 2"/>
          <p:cNvSpPr>
            <a:spLocks noGrp="1"/>
          </p:cNvSpPr>
          <p:nvPr>
            <p:ph idx="1"/>
          </p:nvPr>
        </p:nvSpPr>
        <p:spPr/>
        <p:txBody>
          <a:bodyPr>
            <a:normAutofit/>
          </a:bodyPr>
          <a:lstStyle/>
          <a:p>
            <a:pPr marL="0" indent="0">
              <a:buNone/>
            </a:pPr>
            <a:endParaRPr lang="en-US" dirty="0" smtClean="0"/>
          </a:p>
          <a:p>
            <a:r>
              <a:rPr lang="en-US" dirty="0" smtClean="0">
                <a:solidFill>
                  <a:srgbClr val="C00000"/>
                </a:solidFill>
              </a:rPr>
              <a:t>This presentation discusses only the aspects of Proposition 19 that relate to transfers of real property from parents to children </a:t>
            </a:r>
            <a:r>
              <a:rPr lang="en-US" smtClean="0">
                <a:solidFill>
                  <a:srgbClr val="C00000"/>
                </a:solidFill>
              </a:rPr>
              <a:t>and grandparents </a:t>
            </a:r>
            <a:r>
              <a:rPr lang="en-US" dirty="0" smtClean="0">
                <a:solidFill>
                  <a:srgbClr val="C00000"/>
                </a:solidFill>
              </a:rPr>
              <a:t>to grandchildren.</a:t>
            </a:r>
          </a:p>
          <a:p>
            <a:r>
              <a:rPr lang="en-US" dirty="0" smtClean="0">
                <a:solidFill>
                  <a:srgbClr val="C00000"/>
                </a:solidFill>
              </a:rPr>
              <a:t>Emily </a:t>
            </a:r>
            <a:r>
              <a:rPr lang="en-US" dirty="0" err="1" smtClean="0">
                <a:solidFill>
                  <a:srgbClr val="C00000"/>
                </a:solidFill>
              </a:rPr>
              <a:t>Buchbinder</a:t>
            </a:r>
            <a:r>
              <a:rPr lang="en-US" dirty="0" smtClean="0">
                <a:solidFill>
                  <a:srgbClr val="C00000"/>
                </a:solidFill>
              </a:rPr>
              <a:t> and Amy Henderson do not purport to be experts on Proposition 19.  Any possible work-</a:t>
            </a:r>
            <a:r>
              <a:rPr lang="en-US" dirty="0" err="1" smtClean="0">
                <a:solidFill>
                  <a:srgbClr val="C00000"/>
                </a:solidFill>
              </a:rPr>
              <a:t>arounds</a:t>
            </a:r>
            <a:r>
              <a:rPr lang="en-US" dirty="0" smtClean="0">
                <a:solidFill>
                  <a:srgbClr val="C00000"/>
                </a:solidFill>
              </a:rPr>
              <a:t> (discussed later) have risks involved because the BOE has not issued any guidance.</a:t>
            </a:r>
          </a:p>
          <a:p>
            <a:r>
              <a:rPr lang="en-US" dirty="0" smtClean="0">
                <a:solidFill>
                  <a:srgbClr val="C00000"/>
                </a:solidFill>
              </a:rPr>
              <a:t>Ms. Cunha and Mr. </a:t>
            </a:r>
            <a:r>
              <a:rPr lang="en-US" dirty="0" err="1" smtClean="0">
                <a:solidFill>
                  <a:srgbClr val="C00000"/>
                </a:solidFill>
              </a:rPr>
              <a:t>Saldavia</a:t>
            </a:r>
            <a:r>
              <a:rPr lang="en-US" dirty="0" smtClean="0">
                <a:solidFill>
                  <a:srgbClr val="C00000"/>
                </a:solidFill>
              </a:rPr>
              <a:t> may not be able to answer all of your questions with certainty for the same reason that the BOE has not issued any guidance.</a:t>
            </a:r>
          </a:p>
        </p:txBody>
      </p:sp>
      <p:sp>
        <p:nvSpPr>
          <p:cNvPr id="5" name="Slide Number Placeholder 4"/>
          <p:cNvSpPr>
            <a:spLocks noGrp="1"/>
          </p:cNvSpPr>
          <p:nvPr>
            <p:ph type="sldNum" sz="quarter" idx="12"/>
          </p:nvPr>
        </p:nvSpPr>
        <p:spPr/>
        <p:txBody>
          <a:bodyPr/>
          <a:lstStyle/>
          <a:p>
            <a:fld id="{693B167E-EA96-4147-81DE-549160052C22}" type="slidenum">
              <a:rPr lang="en-US" smtClean="0"/>
              <a:t>3</a:t>
            </a:fld>
            <a:endParaRPr lang="en-US"/>
          </a:p>
        </p:txBody>
      </p:sp>
    </p:spTree>
    <p:extLst>
      <p:ext uri="{BB962C8B-B14F-4D97-AF65-F5344CB8AC3E}">
        <p14:creationId xmlns:p14="http://schemas.microsoft.com/office/powerpoint/2010/main" val="21235551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WHY ARE WE HERE TODAY?</a:t>
            </a:r>
            <a:endParaRPr lang="en-US" b="1" dirty="0"/>
          </a:p>
        </p:txBody>
      </p:sp>
      <p:sp>
        <p:nvSpPr>
          <p:cNvPr id="3" name="Content Placeholder 2"/>
          <p:cNvSpPr>
            <a:spLocks noGrp="1"/>
          </p:cNvSpPr>
          <p:nvPr>
            <p:ph idx="1"/>
          </p:nvPr>
        </p:nvSpPr>
        <p:spPr/>
        <p:txBody>
          <a:bodyPr>
            <a:normAutofit lnSpcReduction="10000"/>
          </a:bodyPr>
          <a:lstStyle/>
          <a:p>
            <a:pPr marL="0" indent="0">
              <a:buNone/>
            </a:pPr>
            <a:endParaRPr lang="en-US" dirty="0" smtClean="0"/>
          </a:p>
          <a:p>
            <a:pPr marL="0" indent="0">
              <a:buNone/>
            </a:pPr>
            <a:r>
              <a:rPr lang="en-US" dirty="0" smtClean="0"/>
              <a:t>Clients who own real estate in California want to pass the property to their children without property taxes increasing on transfer.</a:t>
            </a:r>
          </a:p>
          <a:p>
            <a:pPr marL="0" indent="0">
              <a:buNone/>
            </a:pPr>
            <a:r>
              <a:rPr lang="en-US" dirty="0" smtClean="0"/>
              <a:t>These clients also want to know if there is a work-around that will also allow for the property to receive a step-up in cost basis on the client’s death.</a:t>
            </a:r>
          </a:p>
          <a:p>
            <a:pPr marL="0" indent="0">
              <a:buNone/>
            </a:pPr>
            <a:r>
              <a:rPr lang="en-US" dirty="0" smtClean="0"/>
              <a:t>Attorneys want to find a work-around for clients, or to at least be able to advise them of the options and risks.</a:t>
            </a:r>
          </a:p>
          <a:p>
            <a:pPr marL="0" indent="0">
              <a:buNone/>
            </a:pPr>
            <a:r>
              <a:rPr lang="en-US" dirty="0" smtClean="0"/>
              <a:t>Attorneys want to ask questions to Ms. Cunha and Mr. </a:t>
            </a:r>
            <a:r>
              <a:rPr lang="en-US" dirty="0" err="1" smtClean="0"/>
              <a:t>Saldavia</a:t>
            </a:r>
            <a:r>
              <a:rPr lang="en-US" dirty="0" smtClean="0"/>
              <a:t> about the technicalities of recording and filing documents in a timely manner.</a:t>
            </a:r>
          </a:p>
        </p:txBody>
      </p:sp>
      <p:sp>
        <p:nvSpPr>
          <p:cNvPr id="5" name="Slide Number Placeholder 4"/>
          <p:cNvSpPr>
            <a:spLocks noGrp="1"/>
          </p:cNvSpPr>
          <p:nvPr>
            <p:ph type="sldNum" sz="quarter" idx="12"/>
          </p:nvPr>
        </p:nvSpPr>
        <p:spPr/>
        <p:txBody>
          <a:bodyPr/>
          <a:lstStyle/>
          <a:p>
            <a:fld id="{693B167E-EA96-4147-81DE-549160052C22}" type="slidenum">
              <a:rPr lang="en-US" smtClean="0"/>
              <a:t>4</a:t>
            </a:fld>
            <a:endParaRPr lang="en-US"/>
          </a:p>
        </p:txBody>
      </p:sp>
    </p:spTree>
    <p:extLst>
      <p:ext uri="{BB962C8B-B14F-4D97-AF65-F5344CB8AC3E}">
        <p14:creationId xmlns:p14="http://schemas.microsoft.com/office/powerpoint/2010/main" val="34306667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PROPERTY TAX BASICS</a:t>
            </a:r>
            <a:endParaRPr lang="en-US" b="1" dirty="0"/>
          </a:p>
        </p:txBody>
      </p:sp>
      <p:sp>
        <p:nvSpPr>
          <p:cNvPr id="3" name="Content Placeholder 2"/>
          <p:cNvSpPr>
            <a:spLocks noGrp="1"/>
          </p:cNvSpPr>
          <p:nvPr>
            <p:ph idx="1"/>
          </p:nvPr>
        </p:nvSpPr>
        <p:spPr/>
        <p:txBody>
          <a:bodyPr>
            <a:normAutofit fontScale="92500" lnSpcReduction="20000"/>
          </a:bodyPr>
          <a:lstStyle/>
          <a:p>
            <a:pPr marL="0" indent="0">
              <a:buNone/>
            </a:pPr>
            <a:endParaRPr lang="en-US" dirty="0" smtClean="0"/>
          </a:p>
          <a:p>
            <a:pPr marL="0" indent="0">
              <a:buNone/>
            </a:pPr>
            <a:r>
              <a:rPr lang="en-US" b="1" u="sng" dirty="0" smtClean="0"/>
              <a:t>Property Tax</a:t>
            </a:r>
            <a:endParaRPr lang="en-US" b="1" u="sng" dirty="0"/>
          </a:p>
          <a:p>
            <a:r>
              <a:rPr lang="en-US" b="1" dirty="0"/>
              <a:t>Assessed value</a:t>
            </a:r>
            <a:r>
              <a:rPr lang="en-US" dirty="0"/>
              <a:t> </a:t>
            </a:r>
            <a:r>
              <a:rPr lang="en-US" dirty="0" smtClean="0"/>
              <a:t>in real estate is established when the property is purchased (“Base Year”).  Property </a:t>
            </a:r>
            <a:r>
              <a:rPr lang="en-US" dirty="0"/>
              <a:t>t</a:t>
            </a:r>
            <a:r>
              <a:rPr lang="en-US" dirty="0" smtClean="0"/>
              <a:t>ax </a:t>
            </a:r>
            <a:r>
              <a:rPr lang="en-US" dirty="0"/>
              <a:t>is </a:t>
            </a:r>
            <a:r>
              <a:rPr lang="en-US" dirty="0" smtClean="0"/>
              <a:t>1</a:t>
            </a:r>
            <a:r>
              <a:rPr lang="en-US" dirty="0"/>
              <a:t>% </a:t>
            </a:r>
            <a:r>
              <a:rPr lang="en-US" dirty="0" smtClean="0"/>
              <a:t>(plus) of </a:t>
            </a:r>
            <a:r>
              <a:rPr lang="en-US" dirty="0"/>
              <a:t>the </a:t>
            </a:r>
            <a:r>
              <a:rPr lang="en-US" dirty="0" smtClean="0"/>
              <a:t>fair market value.  </a:t>
            </a:r>
            <a:r>
              <a:rPr lang="en-US" dirty="0"/>
              <a:t>Under Proposition 13, the Assessor can increase your property taxes by a maximum of 2% each </a:t>
            </a:r>
            <a:r>
              <a:rPr lang="en-US" dirty="0" smtClean="0"/>
              <a:t>year (not including special assessments).  The current assessed </a:t>
            </a:r>
            <a:r>
              <a:rPr lang="en-US" dirty="0"/>
              <a:t>value of real </a:t>
            </a:r>
            <a:r>
              <a:rPr lang="en-US" dirty="0" smtClean="0"/>
              <a:t>estate appears on the property tax bill.</a:t>
            </a:r>
            <a:endParaRPr lang="en-US" dirty="0"/>
          </a:p>
          <a:p>
            <a:r>
              <a:rPr lang="en-US" b="1" dirty="0"/>
              <a:t>Appraised value (also known as fair market value) </a:t>
            </a:r>
            <a:r>
              <a:rPr lang="en-US" dirty="0"/>
              <a:t>is what a willing buyer would pay to purchase real estate from a willing seller in an arm’s-length transaction. </a:t>
            </a:r>
            <a:endParaRPr lang="en-US" dirty="0" smtClean="0"/>
          </a:p>
          <a:p>
            <a:r>
              <a:rPr lang="en-US" b="1" dirty="0" smtClean="0"/>
              <a:t>Change in Ownership </a:t>
            </a:r>
            <a:r>
              <a:rPr lang="en-US" dirty="0" smtClean="0"/>
              <a:t>occurs when real property is transferred from one or more owners to a third party, unless one of the exceptions apply.  </a:t>
            </a:r>
            <a:r>
              <a:rPr lang="en-US" b="1" i="1" dirty="0" smtClean="0"/>
              <a:t>If an exception does not apply, </a:t>
            </a:r>
            <a:r>
              <a:rPr lang="en-US" dirty="0" smtClean="0"/>
              <a:t>the property will be reassessed.</a:t>
            </a:r>
            <a:endParaRPr lang="en-US" b="1" dirty="0"/>
          </a:p>
          <a:p>
            <a:pPr marL="0" indent="0">
              <a:buNone/>
            </a:pPr>
            <a:endParaRPr lang="en-US" dirty="0" smtClean="0"/>
          </a:p>
        </p:txBody>
      </p:sp>
      <p:sp>
        <p:nvSpPr>
          <p:cNvPr id="5" name="Slide Number Placeholder 4"/>
          <p:cNvSpPr>
            <a:spLocks noGrp="1"/>
          </p:cNvSpPr>
          <p:nvPr>
            <p:ph type="sldNum" sz="quarter" idx="12"/>
          </p:nvPr>
        </p:nvSpPr>
        <p:spPr/>
        <p:txBody>
          <a:bodyPr/>
          <a:lstStyle/>
          <a:p>
            <a:fld id="{693B167E-EA96-4147-81DE-549160052C22}" type="slidenum">
              <a:rPr lang="en-US" smtClean="0"/>
              <a:t>5</a:t>
            </a:fld>
            <a:endParaRPr lang="en-US"/>
          </a:p>
        </p:txBody>
      </p:sp>
    </p:spTree>
    <p:extLst>
      <p:ext uri="{BB962C8B-B14F-4D97-AF65-F5344CB8AC3E}">
        <p14:creationId xmlns:p14="http://schemas.microsoft.com/office/powerpoint/2010/main" val="2375802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p:txBody>
          <a:bodyPr/>
          <a:lstStyle/>
          <a:p>
            <a:pPr algn="ctr"/>
            <a:r>
              <a:rPr lang="en-US" b="1" dirty="0" smtClean="0"/>
              <a:t>CAPITAL GAINS TAX BASICS</a:t>
            </a:r>
            <a:endParaRPr lang="en-US" dirty="0"/>
          </a:p>
        </p:txBody>
      </p:sp>
      <p:sp>
        <p:nvSpPr>
          <p:cNvPr id="14" name="Content Placeholder 13"/>
          <p:cNvSpPr>
            <a:spLocks noGrp="1"/>
          </p:cNvSpPr>
          <p:nvPr>
            <p:ph idx="1"/>
          </p:nvPr>
        </p:nvSpPr>
        <p:spPr/>
        <p:txBody>
          <a:bodyPr>
            <a:normAutofit/>
          </a:bodyPr>
          <a:lstStyle/>
          <a:p>
            <a:pPr marL="0" indent="0">
              <a:buNone/>
            </a:pPr>
            <a:r>
              <a:rPr lang="en-US" b="1" u="sng" dirty="0" smtClean="0"/>
              <a:t>Capital Gain</a:t>
            </a:r>
            <a:endParaRPr lang="en-US" b="1" u="sng" dirty="0"/>
          </a:p>
          <a:p>
            <a:r>
              <a:rPr lang="en-US" b="1" dirty="0" smtClean="0"/>
              <a:t>Cost </a:t>
            </a:r>
            <a:r>
              <a:rPr lang="en-US" b="1" dirty="0"/>
              <a:t>Basis</a:t>
            </a:r>
            <a:r>
              <a:rPr lang="en-US" dirty="0"/>
              <a:t> is the purchase price of an asset.  </a:t>
            </a:r>
            <a:r>
              <a:rPr lang="en-US" dirty="0" smtClean="0"/>
              <a:t>For rental </a:t>
            </a:r>
            <a:r>
              <a:rPr lang="en-US" dirty="0"/>
              <a:t>property, the cost basis is reduced each year by the amount of depreciation </a:t>
            </a:r>
            <a:r>
              <a:rPr lang="en-US" dirty="0" smtClean="0"/>
              <a:t>claimed </a:t>
            </a:r>
            <a:r>
              <a:rPr lang="en-US" dirty="0"/>
              <a:t>on </a:t>
            </a:r>
            <a:r>
              <a:rPr lang="en-US" dirty="0" smtClean="0"/>
              <a:t>the owner’s </a:t>
            </a:r>
            <a:r>
              <a:rPr lang="en-US" dirty="0"/>
              <a:t>tax return.  </a:t>
            </a:r>
          </a:p>
          <a:p>
            <a:r>
              <a:rPr lang="en-US" b="1" dirty="0" smtClean="0"/>
              <a:t>Capital Gain Tax </a:t>
            </a:r>
            <a:r>
              <a:rPr lang="en-US" dirty="0" smtClean="0"/>
              <a:t>is imposed when an asset is sold for more than its cost basis.  Currently, the maximum federal capital gains tax is as low as 15% and as high as 23%.  In California, capital gains are taxed as ordinary income, so the rate depends on the owner’s adjusted gross income. The maximum capital gains tax rate is 13.3% (taxable income in excess of $1 million for married couple).  </a:t>
            </a:r>
          </a:p>
          <a:p>
            <a:pPr marL="0" indent="0">
              <a:buNone/>
            </a:pPr>
            <a:endParaRPr lang="en-US" b="1" dirty="0"/>
          </a:p>
          <a:p>
            <a:endParaRPr lang="en-US" dirty="0"/>
          </a:p>
          <a:p>
            <a:endParaRPr lang="en-US" dirty="0"/>
          </a:p>
        </p:txBody>
      </p:sp>
      <p:sp>
        <p:nvSpPr>
          <p:cNvPr id="3" name="Slide Number Placeholder 2"/>
          <p:cNvSpPr>
            <a:spLocks noGrp="1"/>
          </p:cNvSpPr>
          <p:nvPr>
            <p:ph type="sldNum" sz="quarter" idx="12"/>
          </p:nvPr>
        </p:nvSpPr>
        <p:spPr/>
        <p:txBody>
          <a:bodyPr/>
          <a:lstStyle/>
          <a:p>
            <a:fld id="{693B167E-EA96-4147-81DE-549160052C22}" type="slidenum">
              <a:rPr lang="en-US" sz="1600" b="1" smtClean="0">
                <a:solidFill>
                  <a:schemeClr val="tx1"/>
                </a:solidFill>
              </a:rPr>
              <a:t>6</a:t>
            </a:fld>
            <a:endParaRPr lang="en-US" sz="1600" b="1" dirty="0">
              <a:solidFill>
                <a:schemeClr val="tx1"/>
              </a:solidFill>
            </a:endParaRPr>
          </a:p>
        </p:txBody>
      </p:sp>
    </p:spTree>
    <p:extLst>
      <p:ext uri="{BB962C8B-B14F-4D97-AF65-F5344CB8AC3E}">
        <p14:creationId xmlns:p14="http://schemas.microsoft.com/office/powerpoint/2010/main" val="41780163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STEP-UP IN COST BASIS ON DEATH</a:t>
            </a:r>
            <a:endParaRPr lang="en-US" b="1" dirty="0"/>
          </a:p>
        </p:txBody>
      </p:sp>
      <p:sp>
        <p:nvSpPr>
          <p:cNvPr id="3" name="Content Placeholder 2"/>
          <p:cNvSpPr>
            <a:spLocks noGrp="1"/>
          </p:cNvSpPr>
          <p:nvPr>
            <p:ph idx="1"/>
          </p:nvPr>
        </p:nvSpPr>
        <p:spPr>
          <a:xfrm>
            <a:off x="837982" y="1600200"/>
            <a:ext cx="10512862" cy="4953000"/>
          </a:xfrm>
        </p:spPr>
        <p:txBody>
          <a:bodyPr>
            <a:normAutofit fontScale="25000" lnSpcReduction="20000"/>
          </a:bodyPr>
          <a:lstStyle/>
          <a:p>
            <a:pPr marL="0" indent="0">
              <a:buNone/>
            </a:pPr>
            <a:endParaRPr lang="en-US" b="1" dirty="0" smtClean="0"/>
          </a:p>
          <a:p>
            <a:pPr marL="0" indent="0">
              <a:buNone/>
            </a:pPr>
            <a:r>
              <a:rPr lang="en-US" sz="6000" b="1" dirty="0"/>
              <a:t>IRC </a:t>
            </a:r>
            <a:r>
              <a:rPr lang="en-US" sz="6000" b="1" dirty="0" smtClean="0"/>
              <a:t>§1014</a:t>
            </a:r>
            <a:endParaRPr lang="en-US" sz="6000" b="1" dirty="0"/>
          </a:p>
          <a:p>
            <a:pPr marL="0" indent="0">
              <a:buNone/>
            </a:pPr>
            <a:r>
              <a:rPr lang="en-US" sz="6000" b="1" dirty="0" smtClean="0"/>
              <a:t>(</a:t>
            </a:r>
            <a:r>
              <a:rPr lang="en-US" sz="6000" b="1" dirty="0"/>
              <a:t>a)</a:t>
            </a:r>
            <a:r>
              <a:rPr lang="en-US" sz="6000" b="1" cap="small" dirty="0"/>
              <a:t>In </a:t>
            </a:r>
            <a:r>
              <a:rPr lang="en-US" sz="6000" b="1" cap="small" dirty="0" smtClean="0"/>
              <a:t>general </a:t>
            </a:r>
            <a:r>
              <a:rPr lang="en-US" sz="6000" dirty="0" smtClean="0"/>
              <a:t>Except </a:t>
            </a:r>
            <a:r>
              <a:rPr lang="en-US" sz="6000" dirty="0"/>
              <a:t>as otherwise provided in this section, </a:t>
            </a:r>
            <a:r>
              <a:rPr lang="en-US" sz="6000" b="1" dirty="0"/>
              <a:t>the basis of property in the hands of a person acquiring the property from a decedent or to whom the property passed from a decedent shall, if not sold, exchanged, or otherwise disposed of before the decedent’s death by such person, be</a:t>
            </a:r>
            <a:r>
              <a:rPr lang="en-US" sz="6000" b="1" dirty="0" smtClean="0"/>
              <a:t>—</a:t>
            </a:r>
          </a:p>
          <a:p>
            <a:pPr marL="0" indent="0">
              <a:buNone/>
            </a:pPr>
            <a:r>
              <a:rPr lang="en-US" sz="6000" b="1" dirty="0"/>
              <a:t>	</a:t>
            </a:r>
            <a:r>
              <a:rPr lang="en-US" sz="6000" b="1" dirty="0" smtClean="0">
                <a:solidFill>
                  <a:srgbClr val="0070C0"/>
                </a:solidFill>
              </a:rPr>
              <a:t>(</a:t>
            </a:r>
            <a:r>
              <a:rPr lang="en-US" sz="6000" b="1" dirty="0">
                <a:solidFill>
                  <a:srgbClr val="0070C0"/>
                </a:solidFill>
              </a:rPr>
              <a:t>1)the fair market value of the property at the date of the decedent’s death</a:t>
            </a:r>
            <a:r>
              <a:rPr lang="en-US" sz="6000" b="1" dirty="0"/>
              <a:t>,</a:t>
            </a:r>
          </a:p>
          <a:p>
            <a:pPr marL="0" indent="0">
              <a:buNone/>
            </a:pPr>
            <a:r>
              <a:rPr lang="en-US" sz="6000" b="1" dirty="0" smtClean="0"/>
              <a:t>	(</a:t>
            </a:r>
            <a:r>
              <a:rPr lang="en-US" sz="6000" b="1" dirty="0"/>
              <a:t>2)</a:t>
            </a:r>
            <a:r>
              <a:rPr lang="en-US" sz="6000" dirty="0"/>
              <a:t>in the case of an election under section 2032, its value at the applicable valuation date prescribed by such section,</a:t>
            </a:r>
          </a:p>
          <a:p>
            <a:pPr marL="0" indent="0">
              <a:buNone/>
            </a:pPr>
            <a:r>
              <a:rPr lang="en-US" sz="6000" b="1" dirty="0" smtClean="0"/>
              <a:t>	(</a:t>
            </a:r>
            <a:r>
              <a:rPr lang="en-US" sz="6000" b="1" dirty="0"/>
              <a:t>3)</a:t>
            </a:r>
            <a:r>
              <a:rPr lang="en-US" sz="6000" dirty="0"/>
              <a:t>in the case of an election under section 2032A, its value determined under such section, or</a:t>
            </a:r>
          </a:p>
          <a:p>
            <a:pPr marL="0" indent="0">
              <a:buNone/>
            </a:pPr>
            <a:r>
              <a:rPr lang="en-US" sz="6000" b="1" dirty="0" smtClean="0"/>
              <a:t>	(</a:t>
            </a:r>
            <a:r>
              <a:rPr lang="en-US" sz="6000" b="1" dirty="0"/>
              <a:t>4)</a:t>
            </a:r>
            <a:r>
              <a:rPr lang="en-US" sz="6000" dirty="0"/>
              <a:t>to the extent of the applicability of the exclusion described in section 2031(c), the basis in the hands of the decedent.</a:t>
            </a:r>
          </a:p>
          <a:p>
            <a:pPr marL="0" indent="0">
              <a:buNone/>
            </a:pPr>
            <a:r>
              <a:rPr lang="en-US" sz="6000" b="1" dirty="0"/>
              <a:t>(b)</a:t>
            </a:r>
            <a:r>
              <a:rPr lang="en-US" sz="6000" b="1" cap="small" dirty="0"/>
              <a:t>Property acquired from the </a:t>
            </a:r>
            <a:r>
              <a:rPr lang="en-US" sz="6000" b="1" cap="small" dirty="0" smtClean="0"/>
              <a:t>decedent </a:t>
            </a:r>
            <a:r>
              <a:rPr lang="en-US" sz="6000" b="1" dirty="0" smtClean="0"/>
              <a:t>For </a:t>
            </a:r>
            <a:r>
              <a:rPr lang="en-US" sz="6000" b="1" dirty="0"/>
              <a:t>purposes of subsection (a), the following property shall be considered to have been acquired from or to have passed from the decedent</a:t>
            </a:r>
            <a:r>
              <a:rPr lang="en-US" sz="6000" b="1" dirty="0" smtClean="0"/>
              <a:t>:</a:t>
            </a:r>
          </a:p>
          <a:p>
            <a:pPr marL="0" indent="0">
              <a:buNone/>
            </a:pPr>
            <a:r>
              <a:rPr lang="en-US" sz="6000" b="1" dirty="0"/>
              <a:t>	</a:t>
            </a:r>
            <a:r>
              <a:rPr lang="en-US" sz="6000" b="1" dirty="0" smtClean="0">
                <a:solidFill>
                  <a:srgbClr val="0070C0"/>
                </a:solidFill>
              </a:rPr>
              <a:t>(</a:t>
            </a:r>
            <a:r>
              <a:rPr lang="en-US" sz="6000" b="1" dirty="0">
                <a:solidFill>
                  <a:srgbClr val="0070C0"/>
                </a:solidFill>
              </a:rPr>
              <a:t>1)</a:t>
            </a:r>
            <a:r>
              <a:rPr lang="en-US" sz="6000" dirty="0">
                <a:solidFill>
                  <a:srgbClr val="0070C0"/>
                </a:solidFill>
              </a:rPr>
              <a:t>Property acquired by bequest, devise, or inheritance, or by the decedent’s estate from the decedent;</a:t>
            </a:r>
          </a:p>
          <a:p>
            <a:pPr marL="0" indent="0">
              <a:buNone/>
            </a:pPr>
            <a:r>
              <a:rPr lang="en-US" sz="6000" b="1" dirty="0" smtClean="0"/>
              <a:t>	(</a:t>
            </a:r>
            <a:r>
              <a:rPr lang="en-US" sz="6000" b="1" dirty="0"/>
              <a:t>2)</a:t>
            </a:r>
            <a:r>
              <a:rPr lang="en-US" sz="6000" dirty="0"/>
              <a:t>Property transferred by the decedent during his lifetime in trust to pay the income for life to or on the order or direction of the decedent, with the right reserved to the decedent at all times before his death to revoke the trust;</a:t>
            </a:r>
          </a:p>
          <a:p>
            <a:pPr marL="0" indent="0">
              <a:buNone/>
            </a:pPr>
            <a:r>
              <a:rPr lang="en-US" sz="6000" b="1" dirty="0" smtClean="0"/>
              <a:t>	</a:t>
            </a:r>
            <a:r>
              <a:rPr lang="en-US" sz="6000" b="1" dirty="0" smtClean="0">
                <a:solidFill>
                  <a:srgbClr val="0070C0"/>
                </a:solidFill>
              </a:rPr>
              <a:t>(</a:t>
            </a:r>
            <a:r>
              <a:rPr lang="en-US" sz="6000" b="1" dirty="0">
                <a:solidFill>
                  <a:srgbClr val="0070C0"/>
                </a:solidFill>
              </a:rPr>
              <a:t>3)</a:t>
            </a:r>
            <a:r>
              <a:rPr lang="en-US" sz="6000" dirty="0">
                <a:solidFill>
                  <a:srgbClr val="0070C0"/>
                </a:solidFill>
              </a:rPr>
              <a:t>In the case of decedents dying after December 31, 1951, property transferred by the decedent during his lifetime in trust to pay the income for life to or on the order or direction of the decedent with the right reserved to the decedent at all times before his death to make any change in the enjoyment thereof through the exercise of a power to alter, amend, or terminate the trust;</a:t>
            </a:r>
          </a:p>
          <a:p>
            <a:pPr marL="0" indent="0">
              <a:buNone/>
            </a:pPr>
            <a:r>
              <a:rPr lang="en-US" sz="6000" b="1" dirty="0" smtClean="0"/>
              <a:t>	(4)</a:t>
            </a:r>
            <a:r>
              <a:rPr lang="en-US" sz="6000" dirty="0" smtClean="0"/>
              <a:t>Property </a:t>
            </a:r>
            <a:r>
              <a:rPr lang="en-US" sz="6000" dirty="0"/>
              <a:t>passing without full and adequate consideration under a general power of appointment exercised by the decedent by will;</a:t>
            </a:r>
          </a:p>
        </p:txBody>
      </p:sp>
      <p:sp>
        <p:nvSpPr>
          <p:cNvPr id="4" name="Slide Number Placeholder 3"/>
          <p:cNvSpPr>
            <a:spLocks noGrp="1"/>
          </p:cNvSpPr>
          <p:nvPr>
            <p:ph type="sldNum" sz="quarter" idx="12"/>
          </p:nvPr>
        </p:nvSpPr>
        <p:spPr/>
        <p:txBody>
          <a:bodyPr/>
          <a:lstStyle/>
          <a:p>
            <a:fld id="{693B167E-EA96-4147-81DE-549160052C22}" type="slidenum">
              <a:rPr lang="en-US" smtClean="0"/>
              <a:t>7</a:t>
            </a:fld>
            <a:endParaRPr lang="en-US"/>
          </a:p>
        </p:txBody>
      </p:sp>
    </p:spTree>
    <p:extLst>
      <p:ext uri="{BB962C8B-B14F-4D97-AF65-F5344CB8AC3E}">
        <p14:creationId xmlns:p14="http://schemas.microsoft.com/office/powerpoint/2010/main" val="907934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t>WHEN ARE PROPERTY TAXES </a:t>
            </a:r>
            <a:r>
              <a:rPr lang="en-US" b="1" dirty="0" smtClean="0"/>
              <a:t>REASSESSED UNDER CURRENT LAW?</a:t>
            </a:r>
            <a:endParaRPr lang="en-US" dirty="0"/>
          </a:p>
        </p:txBody>
      </p:sp>
      <p:sp>
        <p:nvSpPr>
          <p:cNvPr id="3" name="Content Placeholder 2"/>
          <p:cNvSpPr>
            <a:spLocks noGrp="1"/>
          </p:cNvSpPr>
          <p:nvPr>
            <p:ph idx="1"/>
          </p:nvPr>
        </p:nvSpPr>
        <p:spPr/>
        <p:txBody>
          <a:bodyPr>
            <a:normAutofit fontScale="92500" lnSpcReduction="20000"/>
          </a:bodyPr>
          <a:lstStyle/>
          <a:p>
            <a:pPr marL="0" indent="0">
              <a:buNone/>
            </a:pPr>
            <a:r>
              <a:rPr lang="en-US" dirty="0" smtClean="0"/>
              <a:t>When </a:t>
            </a:r>
            <a:r>
              <a:rPr lang="en-US" dirty="0"/>
              <a:t>there is a change in ownership of real estate, the Assessor reassesses the </a:t>
            </a:r>
            <a:r>
              <a:rPr lang="en-US" dirty="0" smtClean="0"/>
              <a:t>property based on its fair market value, </a:t>
            </a:r>
            <a:r>
              <a:rPr lang="en-US" dirty="0"/>
              <a:t>unless it falls under an exception to that rule.  </a:t>
            </a:r>
            <a:r>
              <a:rPr lang="en-US" dirty="0" smtClean="0">
                <a:solidFill>
                  <a:srgbClr val="0070C0"/>
                </a:solidFill>
              </a:rPr>
              <a:t>(Not all exceptions are listed.)</a:t>
            </a:r>
          </a:p>
          <a:p>
            <a:r>
              <a:rPr lang="en-US" dirty="0" smtClean="0"/>
              <a:t>Exception 1: Transfers between spouses and domestic partners.</a:t>
            </a:r>
          </a:p>
          <a:p>
            <a:r>
              <a:rPr lang="en-US" dirty="0" smtClean="0"/>
              <a:t>Exception 2: Transfers between parents and children (</a:t>
            </a:r>
            <a:r>
              <a:rPr lang="en-US" dirty="0" smtClean="0">
                <a:solidFill>
                  <a:srgbClr val="0070C0"/>
                </a:solidFill>
              </a:rPr>
              <a:t>Prop 58</a:t>
            </a:r>
            <a:r>
              <a:rPr lang="en-US" dirty="0" smtClean="0"/>
              <a:t>) and between parents and grandchildren (</a:t>
            </a:r>
            <a:r>
              <a:rPr lang="en-US" dirty="0" smtClean="0">
                <a:solidFill>
                  <a:srgbClr val="0070C0"/>
                </a:solidFill>
              </a:rPr>
              <a:t>Prop 193</a:t>
            </a:r>
            <a:r>
              <a:rPr lang="en-US" dirty="0" smtClean="0"/>
              <a:t>).</a:t>
            </a:r>
          </a:p>
          <a:p>
            <a:pPr lvl="1"/>
            <a:r>
              <a:rPr lang="en-US" b="1" u="sng" dirty="0" smtClean="0"/>
              <a:t>Under </a:t>
            </a:r>
            <a:r>
              <a:rPr lang="en-US" b="1" u="sng" dirty="0"/>
              <a:t>current law</a:t>
            </a:r>
            <a:r>
              <a:rPr lang="en-US" dirty="0"/>
              <a:t>, </a:t>
            </a:r>
            <a:r>
              <a:rPr lang="en-US" dirty="0" smtClean="0"/>
              <a:t>a parent </a:t>
            </a:r>
            <a:r>
              <a:rPr lang="en-US" dirty="0"/>
              <a:t>may transfer </a:t>
            </a:r>
            <a:r>
              <a:rPr lang="en-US" dirty="0" smtClean="0"/>
              <a:t>his/her principal </a:t>
            </a:r>
            <a:r>
              <a:rPr lang="en-US" dirty="0"/>
              <a:t>residence to </a:t>
            </a:r>
            <a:r>
              <a:rPr lang="en-US" dirty="0" smtClean="0"/>
              <a:t>a child </a:t>
            </a:r>
            <a:r>
              <a:rPr lang="en-US" dirty="0"/>
              <a:t>and the Assessor will not reassess the property taxes.  The </a:t>
            </a:r>
            <a:r>
              <a:rPr lang="en-US" dirty="0" smtClean="0"/>
              <a:t>child </a:t>
            </a:r>
            <a:r>
              <a:rPr lang="en-US" dirty="0"/>
              <a:t>can use the house as a vacation home or rental.  In addition, a parent can transfer other real estate </a:t>
            </a:r>
            <a:r>
              <a:rPr lang="en-US" dirty="0" smtClean="0"/>
              <a:t>(including commercial property) to a child </a:t>
            </a:r>
            <a:r>
              <a:rPr lang="en-US" dirty="0"/>
              <a:t>of up to $1,000,000 in </a:t>
            </a:r>
            <a:r>
              <a:rPr lang="en-US" b="1" i="1" dirty="0"/>
              <a:t>assessed value</a:t>
            </a:r>
            <a:r>
              <a:rPr lang="en-US" dirty="0"/>
              <a:t>. </a:t>
            </a:r>
            <a:r>
              <a:rPr lang="en-US" dirty="0" smtClean="0"/>
              <a:t>Transfers may occur during life or at death.</a:t>
            </a:r>
          </a:p>
          <a:p>
            <a:r>
              <a:rPr lang="en-US" dirty="0" smtClean="0"/>
              <a:t>Exception 3:  Transfers for persons over age 55 (limits apply). (</a:t>
            </a:r>
            <a:r>
              <a:rPr lang="en-US" dirty="0" smtClean="0">
                <a:solidFill>
                  <a:srgbClr val="0070C0"/>
                </a:solidFill>
              </a:rPr>
              <a:t>Props 60/90</a:t>
            </a:r>
            <a:r>
              <a:rPr lang="en-US" dirty="0" smtClean="0"/>
              <a:t>).</a:t>
            </a:r>
          </a:p>
          <a:p>
            <a:r>
              <a:rPr lang="en-US" dirty="0" smtClean="0"/>
              <a:t>Exception 4:  Transfers within an entity (rules discussed later).</a:t>
            </a:r>
            <a:endParaRPr lang="en-US" dirty="0"/>
          </a:p>
        </p:txBody>
      </p:sp>
      <p:sp>
        <p:nvSpPr>
          <p:cNvPr id="5" name="Slide Number Placeholder 4"/>
          <p:cNvSpPr>
            <a:spLocks noGrp="1"/>
          </p:cNvSpPr>
          <p:nvPr>
            <p:ph type="sldNum" sz="quarter" idx="12"/>
          </p:nvPr>
        </p:nvSpPr>
        <p:spPr/>
        <p:txBody>
          <a:bodyPr/>
          <a:lstStyle/>
          <a:p>
            <a:fld id="{693B167E-EA96-4147-81DE-549160052C22}" type="slidenum">
              <a:rPr lang="en-US" smtClean="0"/>
              <a:t>8</a:t>
            </a:fld>
            <a:endParaRPr lang="en-US"/>
          </a:p>
        </p:txBody>
      </p:sp>
    </p:spTree>
    <p:extLst>
      <p:ext uri="{BB962C8B-B14F-4D97-AF65-F5344CB8AC3E}">
        <p14:creationId xmlns:p14="http://schemas.microsoft.com/office/powerpoint/2010/main" val="2558757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EXAMPLE 1 UNDER CURRENT LAW</a:t>
            </a:r>
            <a:br>
              <a:rPr lang="en-US" b="1" dirty="0" smtClean="0"/>
            </a:br>
            <a:r>
              <a:rPr lang="en-US" b="1" dirty="0" smtClean="0"/>
              <a:t>Parent-Child Transfer</a:t>
            </a:r>
            <a:endParaRPr lang="en-US" dirty="0"/>
          </a:p>
        </p:txBody>
      </p:sp>
      <p:sp>
        <p:nvSpPr>
          <p:cNvPr id="3" name="Content Placeholder 2"/>
          <p:cNvSpPr>
            <a:spLocks noGrp="1"/>
          </p:cNvSpPr>
          <p:nvPr>
            <p:ph idx="1"/>
          </p:nvPr>
        </p:nvSpPr>
        <p:spPr/>
        <p:txBody>
          <a:bodyPr>
            <a:normAutofit lnSpcReduction="10000"/>
          </a:bodyPr>
          <a:lstStyle/>
          <a:p>
            <a:r>
              <a:rPr lang="en-US" b="1" dirty="0" smtClean="0">
                <a:solidFill>
                  <a:srgbClr val="0070C0"/>
                </a:solidFill>
              </a:rPr>
              <a:t>Surviving spouse </a:t>
            </a:r>
            <a:r>
              <a:rPr lang="en-US" b="1" dirty="0">
                <a:solidFill>
                  <a:srgbClr val="0070C0"/>
                </a:solidFill>
              </a:rPr>
              <a:t>dies with a home </a:t>
            </a:r>
            <a:r>
              <a:rPr lang="en-US" b="1" dirty="0" smtClean="0">
                <a:solidFill>
                  <a:srgbClr val="0070C0"/>
                </a:solidFill>
              </a:rPr>
              <a:t>(principal </a:t>
            </a:r>
            <a:r>
              <a:rPr lang="en-US" b="1" dirty="0">
                <a:solidFill>
                  <a:srgbClr val="0070C0"/>
                </a:solidFill>
              </a:rPr>
              <a:t>residence) and one rental</a:t>
            </a:r>
            <a:r>
              <a:rPr lang="en-US" dirty="0"/>
              <a:t>.  She has one child who will inherit everything.  </a:t>
            </a:r>
            <a:r>
              <a:rPr lang="en-US" dirty="0" smtClean="0"/>
              <a:t> </a:t>
            </a:r>
          </a:p>
          <a:p>
            <a:pPr lvl="1"/>
            <a:r>
              <a:rPr lang="en-US" b="1" dirty="0"/>
              <a:t>P</a:t>
            </a:r>
            <a:r>
              <a:rPr lang="en-US" b="1" dirty="0" smtClean="0"/>
              <a:t>rincipal residence</a:t>
            </a:r>
            <a:r>
              <a:rPr lang="en-US" dirty="0" smtClean="0"/>
              <a:t>: The property </a:t>
            </a:r>
            <a:r>
              <a:rPr lang="en-US" dirty="0"/>
              <a:t>taxes </a:t>
            </a:r>
            <a:r>
              <a:rPr lang="en-US" b="1" dirty="0"/>
              <a:t>will not be reassessed on </a:t>
            </a:r>
            <a:r>
              <a:rPr lang="en-US" b="1" dirty="0" smtClean="0"/>
              <a:t>transfer of the principal residence </a:t>
            </a:r>
            <a:r>
              <a:rPr lang="en-US" dirty="0" smtClean="0"/>
              <a:t>to child, regardless of use.  The new cost basis is the appraised value of the property.</a:t>
            </a:r>
            <a:endParaRPr lang="en-US" dirty="0"/>
          </a:p>
          <a:p>
            <a:pPr lvl="1"/>
            <a:r>
              <a:rPr lang="en-US" b="1" dirty="0" smtClean="0"/>
              <a:t>Rental property:  </a:t>
            </a:r>
            <a:r>
              <a:rPr lang="en-US" dirty="0" smtClean="0"/>
              <a:t>The </a:t>
            </a:r>
            <a:r>
              <a:rPr lang="en-US" dirty="0"/>
              <a:t>rental was purchased in 1976 and currently has an </a:t>
            </a:r>
            <a:r>
              <a:rPr lang="en-US" b="1" dirty="0"/>
              <a:t>assessed value </a:t>
            </a:r>
            <a:r>
              <a:rPr lang="en-US" dirty="0"/>
              <a:t>of $200,000.  </a:t>
            </a:r>
            <a:r>
              <a:rPr lang="en-US" b="1" dirty="0" smtClean="0"/>
              <a:t>Property</a:t>
            </a:r>
            <a:r>
              <a:rPr lang="en-US" dirty="0" smtClean="0"/>
              <a:t> </a:t>
            </a:r>
            <a:r>
              <a:rPr lang="en-US" dirty="0"/>
              <a:t>taxes </a:t>
            </a:r>
            <a:r>
              <a:rPr lang="en-US" dirty="0" smtClean="0"/>
              <a:t>are </a:t>
            </a:r>
            <a:r>
              <a:rPr lang="en-US" dirty="0"/>
              <a:t>$2,000+ (not including special assessments) </a:t>
            </a:r>
            <a:r>
              <a:rPr lang="en-US" dirty="0" smtClean="0"/>
              <a:t>per </a:t>
            </a:r>
            <a:r>
              <a:rPr lang="en-US" dirty="0"/>
              <a:t>year.  Even though the rental is </a:t>
            </a:r>
            <a:r>
              <a:rPr lang="en-US" b="1" dirty="0"/>
              <a:t>appraised </a:t>
            </a:r>
            <a:r>
              <a:rPr lang="en-US" dirty="0"/>
              <a:t>at $1,500,000 on the surviving spouse’s death, this property will not be reassessed.  </a:t>
            </a:r>
            <a:r>
              <a:rPr lang="en-US" dirty="0" smtClean="0"/>
              <a:t>The new </a:t>
            </a:r>
            <a:r>
              <a:rPr lang="en-US" b="1" dirty="0" smtClean="0"/>
              <a:t>cost basis </a:t>
            </a:r>
            <a:r>
              <a:rPr lang="en-US" dirty="0" smtClean="0"/>
              <a:t>for child is $1,500,000.  Child may depreciate the improvements on the land at the higher cost basis. If </a:t>
            </a:r>
            <a:r>
              <a:rPr lang="en-US" dirty="0"/>
              <a:t>child sells the property in the future for $1,700,000, capital gains tax will be imposed on $</a:t>
            </a:r>
            <a:r>
              <a:rPr lang="en-US" dirty="0" smtClean="0"/>
              <a:t>200,000 (or more if child depreciated the property). </a:t>
            </a:r>
            <a:endParaRPr lang="en-US" dirty="0"/>
          </a:p>
        </p:txBody>
      </p:sp>
      <p:sp>
        <p:nvSpPr>
          <p:cNvPr id="5" name="Slide Number Placeholder 4"/>
          <p:cNvSpPr>
            <a:spLocks noGrp="1"/>
          </p:cNvSpPr>
          <p:nvPr>
            <p:ph type="sldNum" sz="quarter" idx="12"/>
          </p:nvPr>
        </p:nvSpPr>
        <p:spPr/>
        <p:txBody>
          <a:bodyPr/>
          <a:lstStyle/>
          <a:p>
            <a:fld id="{693B167E-EA96-4147-81DE-549160052C22}" type="slidenum">
              <a:rPr lang="en-US" smtClean="0"/>
              <a:t>9</a:t>
            </a:fld>
            <a:endParaRPr lang="en-US"/>
          </a:p>
        </p:txBody>
      </p:sp>
    </p:spTree>
    <p:extLst>
      <p:ext uri="{BB962C8B-B14F-4D97-AF65-F5344CB8AC3E}">
        <p14:creationId xmlns:p14="http://schemas.microsoft.com/office/powerpoint/2010/main" val="1421170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arthtones_16x9">
      <a:dk1>
        <a:srgbClr val="652825"/>
      </a:dk1>
      <a:lt1>
        <a:sysClr val="window" lastClr="FFFFFF"/>
      </a:lt1>
      <a:dk2>
        <a:srgbClr val="000000"/>
      </a:dk2>
      <a:lt2>
        <a:srgbClr val="F5DD8F"/>
      </a:lt2>
      <a:accent1>
        <a:srgbClr val="A2C838"/>
      </a:accent1>
      <a:accent2>
        <a:srgbClr val="F68E20"/>
      </a:accent2>
      <a:accent3>
        <a:srgbClr val="38B0B6"/>
      </a:accent3>
      <a:accent4>
        <a:srgbClr val="E95020"/>
      </a:accent4>
      <a:accent5>
        <a:srgbClr val="E0B12C"/>
      </a:accent5>
      <a:accent6>
        <a:srgbClr val="985A34"/>
      </a:accent6>
      <a:hlink>
        <a:srgbClr val="F68E20"/>
      </a:hlink>
      <a:folHlink>
        <a:srgbClr val="727272"/>
      </a:folHlink>
    </a:clrScheme>
    <a:fontScheme name="Corbel">
      <a:majorFont>
        <a:latin typeface="Corbe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ppt/theme/theme3.xml><?xml version="1.0" encoding="utf-8"?>
<a:theme xmlns:a="http://schemas.openxmlformats.org/drawingml/2006/main" name="Office Theme">
  <a:themeElements>
    <a:clrScheme name="Earthtones_16x9">
      <a:dk1>
        <a:srgbClr val="652825"/>
      </a:dk1>
      <a:lt1>
        <a:sysClr val="window" lastClr="FFFFFF"/>
      </a:lt1>
      <a:dk2>
        <a:srgbClr val="000000"/>
      </a:dk2>
      <a:lt2>
        <a:srgbClr val="F5DD8F"/>
      </a:lt2>
      <a:accent1>
        <a:srgbClr val="A2C838"/>
      </a:accent1>
      <a:accent2>
        <a:srgbClr val="F68E20"/>
      </a:accent2>
      <a:accent3>
        <a:srgbClr val="38B0B6"/>
      </a:accent3>
      <a:accent4>
        <a:srgbClr val="E95020"/>
      </a:accent4>
      <a:accent5>
        <a:srgbClr val="E0B12C"/>
      </a:accent5>
      <a:accent6>
        <a:srgbClr val="985A34"/>
      </a:accent6>
      <a:hlink>
        <a:srgbClr val="F68E20"/>
      </a:hlink>
      <a:folHlink>
        <a:srgbClr val="727272"/>
      </a:folHlink>
    </a:clrScheme>
    <a:fontScheme name="Corbel">
      <a:majorFont>
        <a:latin typeface="Corbe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1973</TotalTime>
  <Words>3881</Words>
  <Application>Microsoft Office PowerPoint</Application>
  <PresentationFormat>Custom</PresentationFormat>
  <Paragraphs>188</Paragraphs>
  <Slides>25</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25</vt:i4>
      </vt:variant>
    </vt:vector>
  </HeadingPairs>
  <TitlesOfParts>
    <vt:vector size="30" baseType="lpstr">
      <vt:lpstr>Arial</vt:lpstr>
      <vt:lpstr>Calibri</vt:lpstr>
      <vt:lpstr>Calibri Light</vt:lpstr>
      <vt:lpstr>Corbel</vt:lpstr>
      <vt:lpstr>Office Theme</vt:lpstr>
      <vt:lpstr>PowerPoint Presentation</vt:lpstr>
      <vt:lpstr>AGENDA</vt:lpstr>
      <vt:lpstr>DISCLAIMER</vt:lpstr>
      <vt:lpstr>WHY ARE WE HERE TODAY?</vt:lpstr>
      <vt:lpstr>PROPERTY TAX BASICS</vt:lpstr>
      <vt:lpstr>CAPITAL GAINS TAX BASICS</vt:lpstr>
      <vt:lpstr>STEP-UP IN COST BASIS ON DEATH</vt:lpstr>
      <vt:lpstr>WHEN ARE PROPERTY TAXES REASSESSED UNDER CURRENT LAW?</vt:lpstr>
      <vt:lpstr>EXAMPLE 1 UNDER CURRENT LAW Parent-Child Transfer</vt:lpstr>
      <vt:lpstr>EXAMPLE 2 UNDER CURRENT LAW Parent-Grandchild Transfer</vt:lpstr>
      <vt:lpstr>IMPORTANT RECORDING/FILING DATES</vt:lpstr>
      <vt:lpstr>PROPOSITION 19</vt:lpstr>
      <vt:lpstr>EXAMPLE UNDER NEW LAW</vt:lpstr>
      <vt:lpstr>DEATH OF PARENT  ON OR BEFORE FEBRUARY 15, 2021</vt:lpstr>
      <vt:lpstr>PRINCIPAL RESIDENCE HAS  MORE THAN ONE PARCEL NUMBER</vt:lpstr>
      <vt:lpstr>SHOULD YOUR CLIENTS TRANSFER REAL ESTATE TO THEIR CHILDREN PRIOR TO FEBRUARY 11, 2021?</vt:lpstr>
      <vt:lpstr>Inclusion of Property in Estate of Decedent (resulting in step-up in basis on death)</vt:lpstr>
      <vt:lpstr>Inclusion of Property in Estate of Decedent (resulting in step-up in basis on death) IRC §2038 </vt:lpstr>
      <vt:lpstr>BOE Rule 462.260 D Date of Change in Ownership</vt:lpstr>
      <vt:lpstr>BOE Annotations on When CIO Occurs</vt:lpstr>
      <vt:lpstr>IS THERE A WORK-AROUND?</vt:lpstr>
      <vt:lpstr>IS THERE A WORK-AROUND?</vt:lpstr>
      <vt:lpstr>IS THERE A WORK-AROUND?</vt:lpstr>
      <vt:lpstr>Can BOE change these rules? When is the transfer complete?  Date of recording or date of signing?</vt:lpstr>
      <vt:lpstr>PowerPoint Presentation</vt:lpstr>
    </vt:vector>
  </TitlesOfParts>
  <Company>Rackspace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ERRORS TO HEIRS</dc:title>
  <dc:creator>ebuchbinder</dc:creator>
  <cp:lastModifiedBy>Lolly Belanger</cp:lastModifiedBy>
  <cp:revision>212</cp:revision>
  <cp:lastPrinted>2021-01-13T18:58:52Z</cp:lastPrinted>
  <dcterms:created xsi:type="dcterms:W3CDTF">2017-11-05T22:31:58Z</dcterms:created>
  <dcterms:modified xsi:type="dcterms:W3CDTF">2021-01-23T00:16:11Z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nternalTags">
    <vt:lpwstr/>
  </property>
  <property fmtid="{D5CDD505-2E9C-101B-9397-08002B2CF9AE}" pid="3" name="ContentTypeId">
    <vt:lpwstr>0x010100AA3F7D94069FF64A86F7DFF56D60E3BE</vt:lpwstr>
  </property>
  <property fmtid="{D5CDD505-2E9C-101B-9397-08002B2CF9AE}" pid="4" name="FeatureTags">
    <vt:lpwstr/>
  </property>
  <property fmtid="{D5CDD505-2E9C-101B-9397-08002B2CF9AE}" pid="5" name="LocalizationTags">
    <vt:lpwstr/>
  </property>
  <property fmtid="{D5CDD505-2E9C-101B-9397-08002B2CF9AE}" pid="6" name="ScenarioTags">
    <vt:lpwstr/>
  </property>
  <property fmtid="{D5CDD505-2E9C-101B-9397-08002B2CF9AE}" pid="7" name="CampaignTags">
    <vt:lpwstr/>
  </property>
</Properties>
</file>